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33"/>
  </p:notesMasterIdLst>
  <p:sldIdLst>
    <p:sldId id="256" r:id="rId2"/>
    <p:sldId id="257" r:id="rId3"/>
    <p:sldId id="258" r:id="rId4"/>
    <p:sldId id="259" r:id="rId5"/>
    <p:sldId id="260" r:id="rId6"/>
    <p:sldId id="261" r:id="rId7"/>
    <p:sldId id="262" r:id="rId8"/>
    <p:sldId id="264" r:id="rId9"/>
    <p:sldId id="266" r:id="rId10"/>
    <p:sldId id="268" r:id="rId11"/>
    <p:sldId id="269" r:id="rId12"/>
    <p:sldId id="270" r:id="rId13"/>
    <p:sldId id="271" r:id="rId14"/>
    <p:sldId id="272" r:id="rId15"/>
    <p:sldId id="274" r:id="rId16"/>
    <p:sldId id="275" r:id="rId17"/>
    <p:sldId id="276" r:id="rId18"/>
    <p:sldId id="277" r:id="rId19"/>
    <p:sldId id="278" r:id="rId20"/>
    <p:sldId id="279" r:id="rId21"/>
    <p:sldId id="280" r:id="rId22"/>
    <p:sldId id="281" r:id="rId23"/>
    <p:sldId id="282" r:id="rId24"/>
    <p:sldId id="283" r:id="rId25"/>
    <p:sldId id="285" r:id="rId26"/>
    <p:sldId id="286" r:id="rId27"/>
    <p:sldId id="287" r:id="rId28"/>
    <p:sldId id="288" r:id="rId29"/>
    <p:sldId id="289" r:id="rId30"/>
    <p:sldId id="290" r:id="rId31"/>
    <p:sldId id="291" r:id="rId32"/>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11"/>
    <p:restoredTop sz="94610"/>
  </p:normalViewPr>
  <p:slideViewPr>
    <p:cSldViewPr snapToGrid="0" snapToObjects="1">
      <p:cViewPr varScale="1">
        <p:scale>
          <a:sx n="65" d="100"/>
          <a:sy n="65" d="100"/>
        </p:scale>
        <p:origin x="72" y="36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67011094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9</a:t>
            </a:fld>
            <a:endParaRPr lang="en-US"/>
          </a:p>
        </p:txBody>
      </p:sp>
    </p:spTree>
    <p:extLst>
      <p:ext uri="{BB962C8B-B14F-4D97-AF65-F5344CB8AC3E}">
        <p14:creationId xmlns:p14="http://schemas.microsoft.com/office/powerpoint/2010/main" val="10240869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8" Type="http://schemas.openxmlformats.org/officeDocument/2006/relationships/slide" Target="../slides/slide25.xml"/><Relationship Id="rId3" Type="http://schemas.openxmlformats.org/officeDocument/2006/relationships/image" Target="../media/image6.png"/><Relationship Id="rId7" Type="http://schemas.openxmlformats.org/officeDocument/2006/relationships/slide" Target="../slides/slide10.xml"/><Relationship Id="rId2" Type="http://schemas.openxmlformats.org/officeDocument/2006/relationships/image" Target="../media/image3.png"/><Relationship Id="rId1" Type="http://schemas.openxmlformats.org/officeDocument/2006/relationships/slideMaster" Target="../slideMasters/slideMaster1.xml"/><Relationship Id="rId6" Type="http://schemas.openxmlformats.org/officeDocument/2006/relationships/slide" Target="../slides/slide8.xml"/><Relationship Id="rId5" Type="http://schemas.openxmlformats.org/officeDocument/2006/relationships/image" Target="../media/image8.png"/><Relationship Id="rId4" Type="http://schemas.openxmlformats.org/officeDocument/2006/relationships/image" Target="../media/image7.png"/></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句子控">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502920" y="832104"/>
            <a:ext cx="658368" cy="658368"/>
          </a:xfrm>
          <a:prstGeom prst="rect">
            <a:avLst/>
          </a:prstGeom>
        </p:spPr>
      </p:pic>
      <p:sp>
        <p:nvSpPr>
          <p:cNvPr id="4" name="MasterShapeName"/>
          <p:cNvSpPr/>
          <p:nvPr/>
        </p:nvSpPr>
        <p:spPr>
          <a:xfrm>
            <a:off x="1271016" y="923544"/>
            <a:ext cx="2990088" cy="576072"/>
          </a:xfrm>
          <a:prstGeom prst="rect">
            <a:avLst/>
          </a:prstGeom>
          <a:noFill/>
          <a:ln/>
        </p:spPr>
        <p:txBody>
          <a:bodyPr wrap="square" lIns="0" tIns="0" rIns="0" bIns="0" rtlCol="0" anchor="ctr"/>
          <a:lstStyle/>
          <a:p>
            <a:pPr algn="l"/>
            <a:r>
              <a:rPr lang="en-US" sz="2400" b="0" i="0" dirty="0">
                <a:solidFill>
                  <a:srgbClr val="3D589F"/>
                </a:solidFill>
                <a:latin typeface="微软雅黑" pitchFamily="34" charset="0"/>
                <a:ea typeface="微软雅黑" pitchFamily="34" charset="-122"/>
                <a:cs typeface="微软雅黑" pitchFamily="34" charset="-120"/>
              </a:rPr>
              <a:t>句子控</a:t>
            </a:r>
            <a:endParaRPr lang="en-US" sz="240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english#pid=66f4fbdd379202f811564364#tid=6705f980f3f500000971b7f5#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8247888" y="4242816"/>
            <a:ext cx="2926080" cy="777240"/>
          </a:xfrm>
          <a:prstGeom prst="rect">
            <a:avLst/>
          </a:prstGeom>
        </p:spPr>
      </p:pic>
      <p:sp>
        <p:nvSpPr>
          <p:cNvPr id="4" name="MasterShapeName"/>
          <p:cNvSpPr/>
          <p:nvPr/>
        </p:nvSpPr>
        <p:spPr>
          <a:xfrm>
            <a:off x="8385048" y="4242816"/>
            <a:ext cx="2660904" cy="777240"/>
          </a:xfrm>
          <a:prstGeom prst="rect">
            <a:avLst/>
          </a:prstGeom>
          <a:noFill/>
          <a:ln/>
        </p:spPr>
        <p:txBody>
          <a:bodyPr wrap="square" lIns="0" tIns="0" rIns="0" bIns="0" rtlCol="0" anchor="ctr"/>
          <a:lstStyle/>
          <a:p>
            <a:pPr algn="ctr"/>
            <a:r>
              <a:rPr lang="en-US" sz="2400" b="1" i="0" dirty="0">
                <a:solidFill>
                  <a:srgbClr val="3D589F"/>
                </a:solidFill>
                <a:latin typeface="微软雅黑" pitchFamily="34" charset="0"/>
                <a:ea typeface="微软雅黑" pitchFamily="34" charset="-122"/>
                <a:cs typeface="微软雅黑" pitchFamily="34" charset="-120"/>
              </a:rPr>
              <a:t>英语                    必修  第三册  WY</a:t>
            </a:r>
            <a:endParaRPr lang="en-US" sz="24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4974336" y="2020824"/>
            <a:ext cx="2295144" cy="1344168"/>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标题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694944" y="2587752"/>
            <a:ext cx="3840480" cy="146304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目录">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1627632" y="2350008"/>
            <a:ext cx="2377440" cy="2276856"/>
          </a:xfrm>
          <a:prstGeom prst="rect">
            <a:avLst/>
          </a:prstGeom>
        </p:spPr>
      </p:pic>
      <p:pic>
        <p:nvPicPr>
          <p:cNvPr id="4" name="MasterShapeName" descr="preencoded.png"/>
          <p:cNvPicPr>
            <a:picLocks noChangeAspect="1"/>
          </p:cNvPicPr>
          <p:nvPr/>
        </p:nvPicPr>
        <p:blipFill>
          <a:blip r:embed="rId4"/>
          <a:stretch>
            <a:fillRect/>
          </a:stretch>
        </p:blipFill>
        <p:spPr>
          <a:xfrm>
            <a:off x="5504688" y="1792224"/>
            <a:ext cx="768096" cy="768096"/>
          </a:xfrm>
          <a:prstGeom prst="rect">
            <a:avLst/>
          </a:prstGeom>
        </p:spPr>
      </p:pic>
      <p:pic>
        <p:nvPicPr>
          <p:cNvPr id="5" name="MasterShapeName" descr="preencoded.png"/>
          <p:cNvPicPr>
            <a:picLocks noChangeAspect="1"/>
          </p:cNvPicPr>
          <p:nvPr/>
        </p:nvPicPr>
        <p:blipFill>
          <a:blip r:embed="rId5"/>
          <a:stretch>
            <a:fillRect/>
          </a:stretch>
        </p:blipFill>
        <p:spPr>
          <a:xfrm>
            <a:off x="5504688" y="3127248"/>
            <a:ext cx="768096" cy="768096"/>
          </a:xfrm>
          <a:prstGeom prst="rect">
            <a:avLst/>
          </a:prstGeom>
        </p:spPr>
      </p:pic>
      <p:pic>
        <p:nvPicPr>
          <p:cNvPr id="6" name="MasterShapeName" descr="preencoded.png"/>
          <p:cNvPicPr>
            <a:picLocks noChangeAspect="1"/>
          </p:cNvPicPr>
          <p:nvPr/>
        </p:nvPicPr>
        <p:blipFill>
          <a:blip r:embed="rId4"/>
          <a:stretch>
            <a:fillRect/>
          </a:stretch>
        </p:blipFill>
        <p:spPr>
          <a:xfrm>
            <a:off x="5504688" y="4462272"/>
            <a:ext cx="768096" cy="768096"/>
          </a:xfrm>
          <a:prstGeom prst="rect">
            <a:avLst/>
          </a:prstGeom>
        </p:spPr>
      </p:pic>
      <p:sp>
        <p:nvSpPr>
          <p:cNvPr id="7" name="MasterShapeName"/>
          <p:cNvSpPr/>
          <p:nvPr/>
        </p:nvSpPr>
        <p:spPr>
          <a:xfrm>
            <a:off x="5504688" y="1792224"/>
            <a:ext cx="768096" cy="768096"/>
          </a:xfrm>
          <a:prstGeom prst="rect">
            <a:avLst/>
          </a:prstGeom>
          <a:noFill/>
          <a:ln/>
        </p:spPr>
        <p:txBody>
          <a:bodyPr wrap="square" lIns="0" tIns="0" rIns="0" bIns="0" rtlCol="0" anchor="ctr"/>
          <a:lstStyle/>
          <a:p>
            <a:pPr algn="ctr"/>
            <a:r>
              <a:rPr lang="en-US" sz="2400" b="0" i="0" dirty="0">
                <a:solidFill>
                  <a:srgbClr val="FFFFFF"/>
                </a:solidFill>
                <a:latin typeface="Arial (正文)" pitchFamily="34" charset="0"/>
                <a:ea typeface="Arial (正文)" pitchFamily="34" charset="-122"/>
                <a:cs typeface="Arial (正文)" pitchFamily="34" charset="-120"/>
              </a:rPr>
              <a:t>01</a:t>
            </a:r>
            <a:endParaRPr lang="en-US" sz="2400" dirty="0"/>
          </a:p>
        </p:txBody>
      </p:sp>
      <p:sp>
        <p:nvSpPr>
          <p:cNvPr id="8" name="MasterShapeName"/>
          <p:cNvSpPr/>
          <p:nvPr/>
        </p:nvSpPr>
        <p:spPr>
          <a:xfrm>
            <a:off x="5504688" y="3127248"/>
            <a:ext cx="768096" cy="768096"/>
          </a:xfrm>
          <a:prstGeom prst="rect">
            <a:avLst/>
          </a:prstGeom>
          <a:noFill/>
          <a:ln/>
        </p:spPr>
        <p:txBody>
          <a:bodyPr wrap="square" lIns="0" tIns="0" rIns="0" bIns="0" rtlCol="0" anchor="ctr"/>
          <a:lstStyle/>
          <a:p>
            <a:pPr algn="ctr"/>
            <a:r>
              <a:rPr lang="en-US" sz="2400" b="0" i="0" dirty="0">
                <a:solidFill>
                  <a:srgbClr val="FFFFFF"/>
                </a:solidFill>
                <a:latin typeface="Arial (正文)" pitchFamily="34" charset="0"/>
                <a:ea typeface="Arial (正文)" pitchFamily="34" charset="-122"/>
                <a:cs typeface="Arial (正文)" pitchFamily="34" charset="-120"/>
              </a:rPr>
              <a:t>02</a:t>
            </a:r>
            <a:endParaRPr lang="en-US" sz="2400" dirty="0"/>
          </a:p>
        </p:txBody>
      </p:sp>
      <p:sp>
        <p:nvSpPr>
          <p:cNvPr id="9" name="MasterShapeName"/>
          <p:cNvSpPr/>
          <p:nvPr/>
        </p:nvSpPr>
        <p:spPr>
          <a:xfrm>
            <a:off x="5504688" y="4462272"/>
            <a:ext cx="768096" cy="768096"/>
          </a:xfrm>
          <a:prstGeom prst="rect">
            <a:avLst/>
          </a:prstGeom>
          <a:noFill/>
          <a:ln/>
        </p:spPr>
        <p:txBody>
          <a:bodyPr wrap="square" lIns="0" tIns="0" rIns="0" bIns="0" rtlCol="0" anchor="ctr"/>
          <a:lstStyle/>
          <a:p>
            <a:pPr algn="ctr"/>
            <a:r>
              <a:rPr lang="en-US" sz="2400" b="0" i="0" dirty="0">
                <a:solidFill>
                  <a:srgbClr val="FFFFFF"/>
                </a:solidFill>
                <a:latin typeface="Arial (正文)" pitchFamily="34" charset="0"/>
                <a:ea typeface="Arial (正文)" pitchFamily="34" charset="-122"/>
                <a:cs typeface="Arial (正文)" pitchFamily="34" charset="-120"/>
              </a:rPr>
              <a:t>03</a:t>
            </a:r>
            <a:endParaRPr lang="en-US" sz="2400" dirty="0"/>
          </a:p>
        </p:txBody>
      </p:sp>
      <p:sp>
        <p:nvSpPr>
          <p:cNvPr id="10" name="MasterShapeName?linknodeid=9a04afabc&amp;color=RGB(0,96,96)">
            <a:hlinkClick r:id="rId6" action="ppaction://hlinksldjump"/>
          </p:cNvPr>
          <p:cNvSpPr/>
          <p:nvPr/>
        </p:nvSpPr>
        <p:spPr>
          <a:xfrm>
            <a:off x="6803136" y="1965960"/>
            <a:ext cx="1435608" cy="457200"/>
          </a:xfrm>
          <a:prstGeom prst="rect">
            <a:avLst/>
          </a:prstGeom>
          <a:noFill/>
          <a:ln/>
        </p:spPr>
        <p:txBody>
          <a:bodyPr wrap="square" lIns="0" tIns="0" rIns="0" bIns="0" rtlCol="0" anchor="ctr"/>
          <a:lstStyle/>
          <a:p>
            <a:pPr algn="l"/>
            <a:r>
              <a:rPr lang="en-US" sz="2400" b="0" i="0" dirty="0">
                <a:solidFill>
                  <a:srgbClr val="003760"/>
                </a:solidFill>
                <a:latin typeface="印品黑体" pitchFamily="34" charset="0"/>
                <a:ea typeface="印品黑体" pitchFamily="34" charset="-122"/>
                <a:cs typeface="印品黑体" pitchFamily="34" charset="-120"/>
              </a:rPr>
              <a:t>集素材</a:t>
            </a:r>
            <a:endParaRPr lang="en-US" sz="2400" dirty="0"/>
          </a:p>
        </p:txBody>
      </p:sp>
      <p:sp>
        <p:nvSpPr>
          <p:cNvPr id="11" name="MasterShapeName?linknodeid=7a4758ecc&amp;color=RGB(0,96,96)">
            <a:hlinkClick r:id="rId7" action="ppaction://hlinksldjump"/>
          </p:cNvPr>
          <p:cNvSpPr/>
          <p:nvPr/>
        </p:nvSpPr>
        <p:spPr>
          <a:xfrm>
            <a:off x="6803136" y="3328416"/>
            <a:ext cx="1435608" cy="457200"/>
          </a:xfrm>
          <a:prstGeom prst="rect">
            <a:avLst/>
          </a:prstGeom>
          <a:noFill/>
          <a:ln/>
        </p:spPr>
        <p:txBody>
          <a:bodyPr wrap="square" lIns="0" tIns="0" rIns="0" bIns="0" rtlCol="0" anchor="ctr"/>
          <a:lstStyle/>
          <a:p>
            <a:pPr algn="l"/>
            <a:r>
              <a:rPr lang="en-US" sz="2400" b="0" i="0" dirty="0">
                <a:solidFill>
                  <a:srgbClr val="003760"/>
                </a:solidFill>
                <a:latin typeface="印品黑体" pitchFamily="34" charset="0"/>
                <a:ea typeface="印品黑体" pitchFamily="34" charset="-122"/>
                <a:cs typeface="印品黑体" pitchFamily="34" charset="-120"/>
              </a:rPr>
              <a:t>词汇斩</a:t>
            </a:r>
            <a:endParaRPr lang="en-US" sz="2400" dirty="0"/>
          </a:p>
        </p:txBody>
      </p:sp>
      <p:sp>
        <p:nvSpPr>
          <p:cNvPr id="12" name="MasterShapeName?linknodeid=b88c01751&amp;color=RGB(0,96,96)">
            <a:hlinkClick r:id="rId8" action="ppaction://hlinksldjump"/>
          </p:cNvPr>
          <p:cNvSpPr/>
          <p:nvPr/>
        </p:nvSpPr>
        <p:spPr>
          <a:xfrm>
            <a:off x="6803136" y="4700016"/>
            <a:ext cx="1435608" cy="457200"/>
          </a:xfrm>
          <a:prstGeom prst="rect">
            <a:avLst/>
          </a:prstGeom>
          <a:noFill/>
          <a:ln/>
        </p:spPr>
        <p:txBody>
          <a:bodyPr wrap="square" lIns="0" tIns="0" rIns="0" bIns="0" rtlCol="0" anchor="ctr"/>
          <a:lstStyle/>
          <a:p>
            <a:pPr algn="l"/>
            <a:r>
              <a:rPr lang="en-US" sz="2400" b="0" i="0" dirty="0">
                <a:solidFill>
                  <a:srgbClr val="003760"/>
                </a:solidFill>
                <a:latin typeface="印品黑体" pitchFamily="34" charset="0"/>
                <a:ea typeface="印品黑体" pitchFamily="34" charset="-122"/>
                <a:cs typeface="印品黑体" pitchFamily="34" charset="-120"/>
              </a:rPr>
              <a:t>句子控</a:t>
            </a:r>
            <a:endParaRPr lang="en-US" sz="240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集素材">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502920" y="822960"/>
            <a:ext cx="667512" cy="667512"/>
          </a:xfrm>
          <a:prstGeom prst="rect">
            <a:avLst/>
          </a:prstGeom>
        </p:spPr>
      </p:pic>
      <p:sp>
        <p:nvSpPr>
          <p:cNvPr id="4" name="MasterShapeName"/>
          <p:cNvSpPr/>
          <p:nvPr/>
        </p:nvSpPr>
        <p:spPr>
          <a:xfrm>
            <a:off x="1271016" y="868680"/>
            <a:ext cx="2990088" cy="576072"/>
          </a:xfrm>
          <a:prstGeom prst="rect">
            <a:avLst/>
          </a:prstGeom>
          <a:noFill/>
          <a:ln/>
        </p:spPr>
        <p:txBody>
          <a:bodyPr wrap="square" lIns="0" tIns="0" rIns="0" bIns="0" rtlCol="0" anchor="ctr"/>
          <a:lstStyle/>
          <a:p>
            <a:pPr algn="l"/>
            <a:r>
              <a:rPr lang="en-US" sz="2400" b="0" i="0" dirty="0">
                <a:solidFill>
                  <a:srgbClr val="3D589F"/>
                </a:solidFill>
                <a:latin typeface="微软雅黑" pitchFamily="34" charset="0"/>
                <a:ea typeface="微软雅黑" pitchFamily="34" charset="-122"/>
                <a:cs typeface="微软雅黑" pitchFamily="34" charset="-120"/>
              </a:rPr>
              <a:t>集素材</a:t>
            </a:r>
            <a:endParaRPr lang="en-US" sz="2400"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词汇斩">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502920" y="932688"/>
            <a:ext cx="548640" cy="548640"/>
          </a:xfrm>
          <a:prstGeom prst="rect">
            <a:avLst/>
          </a:prstGeom>
        </p:spPr>
      </p:pic>
      <p:sp>
        <p:nvSpPr>
          <p:cNvPr id="4" name="MasterShapeName"/>
          <p:cNvSpPr/>
          <p:nvPr/>
        </p:nvSpPr>
        <p:spPr>
          <a:xfrm>
            <a:off x="1271016" y="923544"/>
            <a:ext cx="2990088" cy="576072"/>
          </a:xfrm>
          <a:prstGeom prst="rect">
            <a:avLst/>
          </a:prstGeom>
          <a:noFill/>
          <a:ln/>
        </p:spPr>
        <p:txBody>
          <a:bodyPr wrap="square" lIns="0" tIns="0" rIns="0" bIns="0" rtlCol="0" anchor="ctr"/>
          <a:lstStyle/>
          <a:p>
            <a:pPr algn="l"/>
            <a:r>
              <a:rPr lang="en-US" sz="2400" b="0" i="0" dirty="0">
                <a:solidFill>
                  <a:srgbClr val="3D589F"/>
                </a:solidFill>
                <a:latin typeface="微软雅黑" pitchFamily="34" charset="0"/>
                <a:ea typeface="微软雅黑" pitchFamily="34" charset="-122"/>
                <a:cs typeface="微软雅黑" pitchFamily="34" charset="-120"/>
              </a:rPr>
              <a:t>词汇斩</a:t>
            </a:r>
            <a:endParaRPr lang="en-US" sz="2400"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9.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9.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9.xml"/></Relationships>
</file>

<file path=ppt/slides/_rels/slide1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3.xml"/><Relationship Id="rId1" Type="http://schemas.openxmlformats.org/officeDocument/2006/relationships/slideLayout" Target="../slideLayouts/slideLayout9.xml"/></Relationships>
</file>

<file path=ppt/slides/_rels/slide14.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4.xml"/><Relationship Id="rId1" Type="http://schemas.openxmlformats.org/officeDocument/2006/relationships/slideLayout" Target="../slideLayouts/slideLayout9.xml"/><Relationship Id="rId4" Type="http://schemas.openxmlformats.org/officeDocument/2006/relationships/image" Target="../media/image17.png"/></Relationships>
</file>

<file path=ppt/slides/_rels/slide1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5.xml"/><Relationship Id="rId1" Type="http://schemas.openxmlformats.org/officeDocument/2006/relationships/slideLayout" Target="../slideLayouts/slideLayout9.xml"/><Relationship Id="rId4" Type="http://schemas.openxmlformats.org/officeDocument/2006/relationships/image" Target="../media/image18.png"/></Relationships>
</file>

<file path=ppt/slides/_rels/slide16.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6.xml"/><Relationship Id="rId1" Type="http://schemas.openxmlformats.org/officeDocument/2006/relationships/slideLayout" Target="../slideLayouts/slideLayout9.xml"/><Relationship Id="rId4" Type="http://schemas.openxmlformats.org/officeDocument/2006/relationships/image" Target="../media/image17.png"/></Relationships>
</file>

<file path=ppt/slides/_rels/slide1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7.xml"/><Relationship Id="rId1" Type="http://schemas.openxmlformats.org/officeDocument/2006/relationships/slideLayout" Target="../slideLayouts/slideLayout9.xml"/><Relationship Id="rId4" Type="http://schemas.openxmlformats.org/officeDocument/2006/relationships/image" Target="../media/image20.png"/></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9.xml"/></Relationships>
</file>

<file path=ppt/slides/_rels/slide1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9.xml"/><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20.xml"/><Relationship Id="rId1" Type="http://schemas.openxmlformats.org/officeDocument/2006/relationships/slideLayout" Target="../slideLayouts/slideLayout9.xml"/></Relationships>
</file>

<file path=ppt/slides/_rels/slide21.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21.xml"/><Relationship Id="rId1" Type="http://schemas.openxmlformats.org/officeDocument/2006/relationships/slideLayout" Target="../slideLayouts/slideLayout9.xml"/><Relationship Id="rId4" Type="http://schemas.openxmlformats.org/officeDocument/2006/relationships/image" Target="../media/image19.png"/></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9.xml"/></Relationships>
</file>

<file path=ppt/slides/_rels/slide23.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23.xml"/><Relationship Id="rId1" Type="http://schemas.openxmlformats.org/officeDocument/2006/relationships/slideLayout" Target="../slideLayouts/slideLayout9.xml"/><Relationship Id="rId4" Type="http://schemas.openxmlformats.org/officeDocument/2006/relationships/image" Target="../media/image17.png"/></Relationships>
</file>

<file path=ppt/slides/_rels/slide24.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24.xml"/><Relationship Id="rId1" Type="http://schemas.openxmlformats.org/officeDocument/2006/relationships/slideLayout" Target="../slideLayouts/slideLayout9.xml"/></Relationships>
</file>

<file path=ppt/slides/_rels/slide25.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25.xml"/><Relationship Id="rId1" Type="http://schemas.openxmlformats.org/officeDocument/2006/relationships/slideLayout" Target="../slideLayouts/slideLayout10.xml"/><Relationship Id="rId4" Type="http://schemas.openxmlformats.org/officeDocument/2006/relationships/image" Target="../media/image15.png"/></Relationships>
</file>

<file path=ppt/slides/_rels/slide26.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26.xml"/><Relationship Id="rId1" Type="http://schemas.openxmlformats.org/officeDocument/2006/relationships/slideLayout" Target="../slideLayouts/slideLayout10.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0.xml"/></Relationships>
</file>

<file path=ppt/slides/_rels/slide28.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28.xml"/><Relationship Id="rId1" Type="http://schemas.openxmlformats.org/officeDocument/2006/relationships/slideLayout" Target="../slideLayouts/slideLayout10.xml"/><Relationship Id="rId4" Type="http://schemas.openxmlformats.org/officeDocument/2006/relationships/image" Target="../media/image15.png"/></Relationships>
</file>

<file path=ppt/slides/_rels/slide29.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29.xml"/><Relationship Id="rId1" Type="http://schemas.openxmlformats.org/officeDocument/2006/relationships/slideLayout" Target="../slideLayouts/slideLayout10.xml"/><Relationship Id="rId4" Type="http://schemas.openxmlformats.org/officeDocument/2006/relationships/image" Target="../media/image25.png"/></Relationships>
</file>

<file path=ppt/slides/_rels/slide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0.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0.xml"/></Relationships>
</file>

<file path=ppt/slides/_rels/slide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8.xml"/><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name="Slide 1">
    <p:spTree>
      <p:nvGrpSpPr>
        <p:cNvPr id="1" name=""/>
        <p:cNvGrpSpPr/>
        <p:nvPr/>
      </p:nvGrpSpPr>
      <p:grpSpPr>
        <a:xfrm>
          <a:off x="0" y="0"/>
          <a:ext cx="0" cy="0"/>
          <a:chOff x="0" y="0"/>
          <a:chExt cx="0" cy="0"/>
        </a:xfrm>
      </p:grpSpPr>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name="Slide 13">
    <p:spTree>
      <p:nvGrpSpPr>
        <p:cNvPr id="1" name=""/>
        <p:cNvGrpSpPr/>
        <p:nvPr/>
      </p:nvGrpSpPr>
      <p:grpSpPr>
        <a:xfrm>
          <a:off x="0" y="0"/>
          <a:ext cx="0" cy="0"/>
          <a:chOff x="0" y="0"/>
          <a:chExt cx="0" cy="0"/>
        </a:xfrm>
      </p:grpSpPr>
      <p:sp>
        <p:nvSpPr>
          <p:cNvPr id="2" name="C_4_BD#435ec7aaf?pid=7a4758ecc&amp;color=0,55,96&amp;vtp=1&amp;bt=1&amp;bbb=1"/>
          <p:cNvSpPr/>
          <p:nvPr/>
        </p:nvSpPr>
        <p:spPr>
          <a:xfrm>
            <a:off x="502920" y="1508760"/>
            <a:ext cx="10570464" cy="895096"/>
          </a:xfrm>
          <a:prstGeom prst="rect">
            <a:avLst/>
          </a:prstGeom>
          <a:noFill/>
          <a:ln/>
        </p:spPr>
        <p:txBody>
          <a:bodyPr wrap="none" lIns="0" tIns="0" rIns="0" bIns="0" rtlCol="0" anchor="t"/>
          <a:lstStyle/>
          <a:p>
            <a:pPr algn="l">
              <a:lnSpc>
                <a:spcPts val="4200"/>
              </a:lnSpc>
            </a:pPr>
            <a:r>
              <a:rPr lang="en-US" altLang="zh-CN" sz="2400" b="1" i="0" dirty="0">
                <a:solidFill>
                  <a:srgbClr val="003760"/>
                </a:solidFill>
                <a:latin typeface="Times New Roman" pitchFamily="34" charset="0"/>
                <a:ea typeface="微软雅黑" pitchFamily="34" charset="-122"/>
                <a:cs typeface="Times New Roman" pitchFamily="34" charset="-120"/>
              </a:rPr>
              <a:t>必刷词汇</a:t>
            </a:r>
            <a:endParaRPr lang="en-US" altLang="zh-CN" sz="2400" dirty="0"/>
          </a:p>
        </p:txBody>
      </p:sp>
      <p:sp>
        <p:nvSpPr>
          <p:cNvPr id="3" name="QB_5_BD.1_1#d005c0b28?pid=435ec7aaf&amp;color=0,55,96&amp;vtp=1&amp;bbb=1"/>
          <p:cNvSpPr/>
          <p:nvPr/>
        </p:nvSpPr>
        <p:spPr>
          <a:xfrm>
            <a:off x="502920" y="2045175"/>
            <a:ext cx="10570464" cy="2446655"/>
          </a:xfrm>
          <a:prstGeom prst="rect">
            <a:avLst/>
          </a:prstGeom>
          <a:noFill/>
          <a:ln/>
        </p:spPr>
        <p:txBody>
          <a:bodyPr wrap="none" lIns="0" tIns="0" rIns="0" bIns="0" rtlCol="0" anchor="t"/>
          <a:lstStyle/>
          <a:p>
            <a:pPr algn="l">
              <a:lnSpc>
                <a:spcPts val="3300"/>
              </a:lnSpc>
            </a:pPr>
            <a:r>
              <a:rPr lang="en-US" altLang="zh-CN" sz="1800" b="0" i="0" dirty="0">
                <a:solidFill>
                  <a:srgbClr val="003760"/>
                </a:solidFill>
                <a:latin typeface="Times New Roman" pitchFamily="34" charset="0"/>
                <a:ea typeface="微软雅黑" pitchFamily="34" charset="-122"/>
                <a:cs typeface="Times New Roman" pitchFamily="34" charset="-120"/>
              </a:rPr>
              <a:t>1.zone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1">
                <a:solidFill>
                  <a:srgbClr val="003760"/>
                </a:solidFill>
                <a:latin typeface="Times New Roman" pitchFamily="34" charset="0"/>
                <a:ea typeface="微软雅黑" pitchFamily="34" charset="-122"/>
                <a:cs typeface="Times New Roman" pitchFamily="34" charset="-120"/>
              </a:rPr>
              <a:t>n</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i="0">
                <a:solidFill>
                  <a:srgbClr val="003760"/>
                </a:solidFill>
                <a:latin typeface="SimSun" pitchFamily="34" charset="0"/>
                <a:ea typeface="SimSun" pitchFamily="34" charset="-122"/>
                <a:cs typeface="SimSun" pitchFamily="34" charset="-120"/>
              </a:rPr>
              <a:t>____________</a:t>
            </a: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2.border</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1"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n</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__________________</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3.sheer</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1"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adj</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________________</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4.</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_____ </a:t>
            </a:r>
            <a:r>
              <a:rPr kumimoji="0" lang="en-US" altLang="zh-CN" sz="1800" b="0" i="1"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adv</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.因此，从而</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5.</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________ </a:t>
            </a:r>
            <a:r>
              <a:rPr kumimoji="0" lang="en-US" altLang="zh-CN" sz="1800" b="0" i="1"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n</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.氧气</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1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6.</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_______ </a:t>
            </a:r>
            <a:r>
              <a:rPr kumimoji="0" lang="en-US" altLang="zh-CN" sz="1800" b="0" i="1"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n</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.人群</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派</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_________ </a:t>
            </a:r>
            <a:r>
              <a:rPr kumimoji="0" lang="en-US" altLang="zh-CN" sz="1800" b="0" i="1"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adj</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.拥挤的搭配</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___ _______ ___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________ ___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一大群；很多</a:t>
            </a:r>
            <a:endParaRPr lang="en-US" altLang="zh-CN" sz="1800" dirty="0"/>
          </a:p>
        </p:txBody>
      </p:sp>
      <p:sp>
        <p:nvSpPr>
          <p:cNvPr id="4" name="QB_5_AN.2_1#d005c0b28.blank?pid=435ec7aaf&amp;color=0,55,96&amp;vpa=1&amp;vtp=1&amp;bbb=1"/>
          <p:cNvSpPr/>
          <p:nvPr/>
        </p:nvSpPr>
        <p:spPr>
          <a:xfrm>
            <a:off x="1397476" y="2014695"/>
            <a:ext cx="1309688" cy="35433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地区，地带</a:t>
            </a:r>
            <a:endParaRPr lang="en-US" altLang="zh-CN" dirty="0"/>
          </a:p>
        </p:txBody>
      </p:sp>
      <p:sp>
        <p:nvSpPr>
          <p:cNvPr id="6" name="QB_5_AN.4_1#d005c0b28.blank?pid=435ec7aaf&amp;color=0,55,96&amp;vpa=2&amp;vtp=1&amp;bbb=1"/>
          <p:cNvSpPr/>
          <p:nvPr/>
        </p:nvSpPr>
        <p:spPr>
          <a:xfrm>
            <a:off x="1562576" y="2433795"/>
            <a:ext cx="1995488" cy="35433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国界，边界；边缘</a:t>
            </a:r>
            <a:endParaRPr lang="en-US" altLang="zh-CN" dirty="0"/>
          </a:p>
        </p:txBody>
      </p:sp>
      <p:sp>
        <p:nvSpPr>
          <p:cNvPr id="8" name="QB_5_AN.6_1#d005c0b28.blank?pid=435ec7aaf&amp;color=0,55,96&amp;vpa=3&amp;vtp=1&amp;bbb=1"/>
          <p:cNvSpPr/>
          <p:nvPr/>
        </p:nvSpPr>
        <p:spPr>
          <a:xfrm>
            <a:off x="1626076" y="2852895"/>
            <a:ext cx="1766888" cy="35433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纯粹的，十足的</a:t>
            </a:r>
            <a:endParaRPr lang="en-US" altLang="zh-CN" dirty="0"/>
          </a:p>
        </p:txBody>
      </p:sp>
      <p:sp>
        <p:nvSpPr>
          <p:cNvPr id="10" name="QB_5_AN.8_1#d005c0b28.blank?pid=435ec7aaf&amp;color=0,55,96&amp;vpa=4&amp;vtp=1&amp;bbb=1"/>
          <p:cNvSpPr/>
          <p:nvPr/>
        </p:nvSpPr>
        <p:spPr>
          <a:xfrm>
            <a:off x="667226" y="3271995"/>
            <a:ext cx="5476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thus</a:t>
            </a:r>
            <a:endParaRPr lang="en-US" altLang="zh-CN" dirty="0"/>
          </a:p>
        </p:txBody>
      </p:sp>
      <p:sp>
        <p:nvSpPr>
          <p:cNvPr id="12" name="QB_5_AN.10_1#d005c0b28.blank?pid=435ec7aaf&amp;color=0,55,96&amp;vpa=5&amp;vtp=1&amp;bbb=1"/>
          <p:cNvSpPr/>
          <p:nvPr/>
        </p:nvSpPr>
        <p:spPr>
          <a:xfrm>
            <a:off x="692626" y="3678395"/>
            <a:ext cx="8397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oxygen</a:t>
            </a:r>
            <a:endParaRPr lang="en-US" altLang="zh-CN" dirty="0"/>
          </a:p>
        </p:txBody>
      </p:sp>
      <p:sp>
        <p:nvSpPr>
          <p:cNvPr id="14" name="QB_5_AN.12_1#d005c0b28.blank?pid=435ec7aaf&amp;color=0,55,96&amp;vpa=6&amp;vtp=1&amp;bbb=1"/>
          <p:cNvSpPr/>
          <p:nvPr/>
        </p:nvSpPr>
        <p:spPr>
          <a:xfrm>
            <a:off x="679926" y="4089240"/>
            <a:ext cx="7381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crowd</a:t>
            </a:r>
            <a:endParaRPr lang="en-US" altLang="zh-CN" dirty="0"/>
          </a:p>
        </p:txBody>
      </p:sp>
      <p:sp>
        <p:nvSpPr>
          <p:cNvPr id="15" name="QB_5_AN.13_1#d005c0b28.blank?pid=435ec7aaf&amp;color=0,55,96&amp;vpa=7&amp;vtp=1&amp;bbb=1"/>
          <p:cNvSpPr/>
          <p:nvPr/>
        </p:nvSpPr>
        <p:spPr>
          <a:xfrm>
            <a:off x="2578576" y="4089240"/>
            <a:ext cx="9540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crowded</a:t>
            </a:r>
            <a:endParaRPr lang="en-US" altLang="zh-CN" dirty="0"/>
          </a:p>
        </p:txBody>
      </p:sp>
      <p:sp>
        <p:nvSpPr>
          <p:cNvPr id="16" name="QB_5_AN.14_1#d005c0b28.blank?pid=435ec7aaf&amp;color=0,55,96&amp;vpa=8&amp;vtp=1"/>
          <p:cNvSpPr/>
          <p:nvPr/>
        </p:nvSpPr>
        <p:spPr>
          <a:xfrm>
            <a:off x="5213826" y="4089240"/>
            <a:ext cx="2682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a</a:t>
            </a:r>
            <a:endParaRPr lang="en-US" altLang="zh-CN" dirty="0"/>
          </a:p>
        </p:txBody>
      </p:sp>
      <p:sp>
        <p:nvSpPr>
          <p:cNvPr id="17" name="QB_5_AN.15_1#d005c0b28.blank?pid=435ec7aaf&amp;color=0,55,96&amp;vpa=9&amp;vtp=1&amp;bbb=1"/>
          <p:cNvSpPr/>
          <p:nvPr/>
        </p:nvSpPr>
        <p:spPr>
          <a:xfrm>
            <a:off x="5658326" y="4089240"/>
            <a:ext cx="7381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crowd</a:t>
            </a:r>
            <a:endParaRPr lang="en-US" altLang="zh-CN" dirty="0"/>
          </a:p>
        </p:txBody>
      </p:sp>
      <p:sp>
        <p:nvSpPr>
          <p:cNvPr id="18" name="QB_5_AN.16_1#d005c0b28.blank?pid=435ec7aaf&amp;color=0,55,96&amp;vpa=10&amp;vtp=1&amp;bbb=1"/>
          <p:cNvSpPr/>
          <p:nvPr/>
        </p:nvSpPr>
        <p:spPr>
          <a:xfrm>
            <a:off x="6534625" y="4089240"/>
            <a:ext cx="3571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of</a:t>
            </a:r>
            <a:endParaRPr lang="en-US" altLang="zh-CN" dirty="0"/>
          </a:p>
        </p:txBody>
      </p:sp>
      <p:sp>
        <p:nvSpPr>
          <p:cNvPr id="19" name="QB_5_AN.17_1#d005c0b28.blank?pid=435ec7aaf&amp;color=0,55,96&amp;vpa=11&amp;vtp=1&amp;bbb=1"/>
          <p:cNvSpPr/>
          <p:nvPr/>
        </p:nvSpPr>
        <p:spPr>
          <a:xfrm>
            <a:off x="7106125" y="4089240"/>
            <a:ext cx="8270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crowds</a:t>
            </a:r>
            <a:endParaRPr lang="en-US" altLang="zh-CN" dirty="0"/>
          </a:p>
        </p:txBody>
      </p:sp>
      <p:sp>
        <p:nvSpPr>
          <p:cNvPr id="20" name="QB_5_AN.18_1#d005c0b28.blank?pid=435ec7aaf&amp;color=0,55,96&amp;vpa=12&amp;vtp=1&amp;bbb=1"/>
          <p:cNvSpPr/>
          <p:nvPr/>
        </p:nvSpPr>
        <p:spPr>
          <a:xfrm>
            <a:off x="8084025" y="4089240"/>
            <a:ext cx="3571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of</a:t>
            </a:r>
            <a:endParaRPr lang="en-US" altLang="zh-CN" dirty="0"/>
          </a:p>
        </p:txBody>
      </p:sp>
      <p:sp>
        <p:nvSpPr>
          <p:cNvPr id="21" name="QB_5_BD.19_1#a1a193283?sp=1&amp;pid=435ec7aaf&amp;color=0,55,96&amp;vtp=1&amp;bbb=1"/>
          <p:cNvSpPr/>
          <p:nvPr/>
        </p:nvSpPr>
        <p:spPr>
          <a:xfrm>
            <a:off x="502920" y="4518660"/>
            <a:ext cx="10570464" cy="770255"/>
          </a:xfrm>
          <a:prstGeom prst="rect">
            <a:avLst/>
          </a:prstGeom>
          <a:noFill/>
          <a:ln/>
        </p:spPr>
        <p:txBody>
          <a:bodyPr wrap="none" lIns="0" tIns="0" rIns="0" bIns="0" rtlCol="0" anchor="t"/>
          <a:lstStyle/>
          <a:p>
            <a:pPr algn="l">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7.</a:t>
            </a:r>
            <a:r>
              <a:rPr lang="en-US" altLang="zh-CN" sz="1800" i="0">
                <a:solidFill>
                  <a:srgbClr val="003760"/>
                </a:solidFill>
                <a:latin typeface="SimSun" pitchFamily="34" charset="0"/>
                <a:ea typeface="SimSun" pitchFamily="34" charset="-122"/>
                <a:cs typeface="SimSun" pitchFamily="34" charset="-120"/>
              </a:rPr>
              <a:t>________</a:t>
            </a:r>
            <a:r>
              <a:rPr lang="en-US" altLang="zh-CN" sz="1800" b="0" i="0">
                <a:solidFill>
                  <a:srgbClr val="003760"/>
                </a:solidFill>
                <a:latin typeface="SimSun" pitchFamily="34" charset="0"/>
                <a:ea typeface="SimSun" pitchFamily="34" charset="-122"/>
                <a:cs typeface="SimSun" pitchFamily="34" charset="-120"/>
              </a:rPr>
              <a:t> </a:t>
            </a:r>
            <a:r>
              <a:rPr lang="en-US" altLang="zh-CN" sz="1800" b="0" i="1" dirty="0">
                <a:solidFill>
                  <a:srgbClr val="003760"/>
                </a:solidFill>
                <a:latin typeface="Times New Roman" pitchFamily="34" charset="0"/>
                <a:ea typeface="微软雅黑" pitchFamily="34" charset="-122"/>
                <a:cs typeface="Times New Roman" pitchFamily="34" charset="-120"/>
              </a:rPr>
              <a:t>n</a:t>
            </a:r>
            <a:r>
              <a:rPr lang="en-US" altLang="zh-CN" sz="1800" b="0" i="0" dirty="0">
                <a:solidFill>
                  <a:srgbClr val="003760"/>
                </a:solidFill>
                <a:latin typeface="Times New Roman" pitchFamily="34" charset="0"/>
                <a:ea typeface="微软雅黑" pitchFamily="34" charset="-122"/>
                <a:cs typeface="Times New Roman" pitchFamily="34" charset="-120"/>
              </a:rPr>
              <a:t>.&amp;</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1" dirty="0">
                <a:solidFill>
                  <a:srgbClr val="003760"/>
                </a:solidFill>
                <a:latin typeface="Times New Roman" pitchFamily="34" charset="0"/>
                <a:ea typeface="微软雅黑" pitchFamily="34" charset="-122"/>
                <a:cs typeface="Times New Roman" pitchFamily="34" charset="-120"/>
              </a:rPr>
              <a:t>vt</a:t>
            </a:r>
            <a:r>
              <a:rPr lang="en-US" altLang="zh-CN" sz="1800" b="0" i="0" dirty="0">
                <a:solidFill>
                  <a:srgbClr val="003760"/>
                </a:solidFill>
                <a:latin typeface="Times New Roman" pitchFamily="34" charset="0"/>
                <a:ea typeface="微软雅黑" pitchFamily="34" charset="-122"/>
                <a:cs typeface="Times New Roman" pitchFamily="34" charset="-120"/>
              </a:rPr>
              <a:t>.努力，尝试；试图；企图</a:t>
            </a:r>
            <a:endParaRPr lang="en-US" altLang="zh-CN" sz="1800" dirty="0"/>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搭</a:t>
            </a:r>
            <a:r>
              <a:rPr lang="en-US" altLang="zh-CN" sz="1800" b="0" i="0">
                <a:solidFill>
                  <a:srgbClr val="003760"/>
                </a:solidFill>
                <a:latin typeface="Times New Roman" pitchFamily="34" charset="0"/>
                <a:ea typeface="微软雅黑" pitchFamily="34" charset="-122"/>
                <a:cs typeface="Times New Roman" pitchFamily="34" charset="-120"/>
              </a:rPr>
              <a:t>配</a:t>
            </a:r>
            <a:r>
              <a:rPr lang="en-US" altLang="zh-CN" sz="1800" i="0">
                <a:solidFill>
                  <a:srgbClr val="003760"/>
                </a:solidFill>
                <a:latin typeface="SimSun" pitchFamily="34" charset="0"/>
                <a:ea typeface="SimSun" pitchFamily="34" charset="-122"/>
                <a:cs typeface="SimSun" pitchFamily="34" charset="-120"/>
              </a:rPr>
              <a:t>________</a:t>
            </a:r>
            <a:r>
              <a:rPr lang="en-US" altLang="zh-CN" sz="1800" b="0" i="0">
                <a:solidFill>
                  <a:srgbClr val="003760"/>
                </a:solidFill>
                <a:latin typeface="SimSun" pitchFamily="34" charset="0"/>
                <a:ea typeface="SimSun" pitchFamily="34" charset="-122"/>
                <a:cs typeface="SimSun" pitchFamily="34" charset="-120"/>
              </a:rPr>
              <a:t> </a:t>
            </a:r>
            <a:r>
              <a:rPr lang="en-US" altLang="zh-CN" sz="1800" i="0">
                <a:solidFill>
                  <a:srgbClr val="003760"/>
                </a:solidFill>
                <a:latin typeface="SimSun" pitchFamily="34" charset="0"/>
                <a:ea typeface="SimSun" pitchFamily="34" charset="-122"/>
                <a:cs typeface="SimSun" pitchFamily="34" charset="-120"/>
              </a:rPr>
              <a:t>___</a:t>
            </a:r>
            <a:r>
              <a:rPr lang="en-US" altLang="zh-CN" sz="1800" b="0" i="0">
                <a:solidFill>
                  <a:srgbClr val="003760"/>
                </a:solidFill>
                <a:latin typeface="SimSun" pitchFamily="34" charset="0"/>
                <a:ea typeface="SimSun" pitchFamily="34" charset="-122"/>
                <a:cs typeface="SimSun" pitchFamily="34" charset="-120"/>
              </a:rPr>
              <a:t> </a:t>
            </a:r>
            <a:r>
              <a:rPr lang="en-US" altLang="zh-CN" sz="1800" i="0">
                <a:solidFill>
                  <a:srgbClr val="003760"/>
                </a:solidFill>
                <a:latin typeface="SimSun" pitchFamily="34" charset="0"/>
                <a:ea typeface="SimSun" pitchFamily="34" charset="-122"/>
                <a:cs typeface="SimSun" pitchFamily="34" charset="-120"/>
              </a:rPr>
              <a:t>____</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sth努力/试图做某事</a:t>
            </a:r>
            <a:endParaRPr lang="en-US" altLang="zh-CN" sz="1800" dirty="0"/>
          </a:p>
        </p:txBody>
      </p:sp>
      <p:sp>
        <p:nvSpPr>
          <p:cNvPr id="22" name="QB_5_AN.20_1#a1a193283.blank?pid=435ec7aaf&amp;color=0,55,96&amp;vpa=13&amp;vtp=1&amp;bbb=1"/>
          <p:cNvSpPr/>
          <p:nvPr/>
        </p:nvSpPr>
        <p:spPr>
          <a:xfrm>
            <a:off x="679926" y="4475480"/>
            <a:ext cx="8524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attempt</a:t>
            </a:r>
            <a:endParaRPr lang="en-US" altLang="zh-CN" dirty="0"/>
          </a:p>
        </p:txBody>
      </p:sp>
      <p:sp>
        <p:nvSpPr>
          <p:cNvPr id="23" name="QB_5_AN.21_1#a1a193283.blank?pid=435ec7aaf&amp;color=0,55,96&amp;vpa=14&amp;vtp=1&amp;bbb=1"/>
          <p:cNvSpPr/>
          <p:nvPr/>
        </p:nvSpPr>
        <p:spPr>
          <a:xfrm>
            <a:off x="965676" y="4873625"/>
            <a:ext cx="8524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attempt</a:t>
            </a:r>
            <a:endParaRPr lang="en-US" altLang="zh-CN" dirty="0"/>
          </a:p>
        </p:txBody>
      </p:sp>
      <p:sp>
        <p:nvSpPr>
          <p:cNvPr id="24" name="QB_5_AN.22_1#a1a193283.blank?pid=435ec7aaf&amp;color=0,55,96&amp;vpa=15&amp;vtp=1&amp;bbb=1"/>
          <p:cNvSpPr/>
          <p:nvPr/>
        </p:nvSpPr>
        <p:spPr>
          <a:xfrm>
            <a:off x="1968976" y="4886325"/>
            <a:ext cx="3444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to</a:t>
            </a:r>
            <a:endParaRPr lang="en-US" altLang="zh-CN" dirty="0"/>
          </a:p>
        </p:txBody>
      </p:sp>
      <p:sp>
        <p:nvSpPr>
          <p:cNvPr id="25" name="QB_5_AN.23_1#a1a193283.blank?pid=435ec7aaf&amp;color=0,55,96&amp;vpa=16&amp;vtp=1&amp;bbb=1"/>
          <p:cNvSpPr/>
          <p:nvPr/>
        </p:nvSpPr>
        <p:spPr>
          <a:xfrm>
            <a:off x="2451576" y="4886325"/>
            <a:ext cx="3952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do</a:t>
            </a:r>
            <a:endParaRPr lang="en-US" altLang="zh-CN"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6">
                                            <p:bg/>
                                          </p:spTgt>
                                        </p:tgtEl>
                                        <p:attrNameLst>
                                          <p:attrName>style.visibility</p:attrName>
                                        </p:attrNameLst>
                                      </p:cBhvr>
                                      <p:to>
                                        <p:strVal val="visible"/>
                                      </p:to>
                                    </p:set>
                                    <p:animEffect transition="in" filter="fade">
                                      <p:cBhvr>
                                        <p:cTn id="15" dur="500"/>
                                        <p:tgtEl>
                                          <p:spTgt spid="6">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6">
                                            <p:txEl>
                                              <p:pRg st="0" end="0"/>
                                            </p:txEl>
                                          </p:spTgt>
                                        </p:tgtEl>
                                        <p:attrNameLst>
                                          <p:attrName>style.visibility</p:attrName>
                                        </p:attrNameLst>
                                      </p:cBhvr>
                                      <p:to>
                                        <p:strVal val="visible"/>
                                      </p:to>
                                    </p:set>
                                    <p:animEffect transition="in" filter="fade">
                                      <p:cBhvr>
                                        <p:cTn id="18" dur="500"/>
                                        <p:tgtEl>
                                          <p:spTgt spid="6">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8">
                                            <p:bg/>
                                          </p:spTgt>
                                        </p:tgtEl>
                                        <p:attrNameLst>
                                          <p:attrName>style.visibility</p:attrName>
                                        </p:attrNameLst>
                                      </p:cBhvr>
                                      <p:to>
                                        <p:strVal val="visible"/>
                                      </p:to>
                                    </p:set>
                                    <p:animEffect transition="in" filter="fade">
                                      <p:cBhvr>
                                        <p:cTn id="23" dur="500"/>
                                        <p:tgtEl>
                                          <p:spTgt spid="8">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8">
                                            <p:txEl>
                                              <p:pRg st="0" end="0"/>
                                            </p:txEl>
                                          </p:spTgt>
                                        </p:tgtEl>
                                        <p:attrNameLst>
                                          <p:attrName>style.visibility</p:attrName>
                                        </p:attrNameLst>
                                      </p:cBhvr>
                                      <p:to>
                                        <p:strVal val="visible"/>
                                      </p:to>
                                    </p:set>
                                    <p:animEffect transition="in" filter="fade">
                                      <p:cBhvr>
                                        <p:cTn id="26" dur="500"/>
                                        <p:tgtEl>
                                          <p:spTgt spid="8">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10">
                                            <p:bg/>
                                          </p:spTgt>
                                        </p:tgtEl>
                                        <p:attrNameLst>
                                          <p:attrName>style.visibility</p:attrName>
                                        </p:attrNameLst>
                                      </p:cBhvr>
                                      <p:to>
                                        <p:strVal val="visible"/>
                                      </p:to>
                                    </p:set>
                                    <p:animEffect transition="in" filter="fade">
                                      <p:cBhvr>
                                        <p:cTn id="31" dur="500"/>
                                        <p:tgtEl>
                                          <p:spTgt spid="10">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10">
                                            <p:txEl>
                                              <p:pRg st="0" end="0"/>
                                            </p:txEl>
                                          </p:spTgt>
                                        </p:tgtEl>
                                        <p:attrNameLst>
                                          <p:attrName>style.visibility</p:attrName>
                                        </p:attrNameLst>
                                      </p:cBhvr>
                                      <p:to>
                                        <p:strVal val="visible"/>
                                      </p:to>
                                    </p:set>
                                    <p:animEffect transition="in" filter="fade">
                                      <p:cBhvr>
                                        <p:cTn id="34" dur="500"/>
                                        <p:tgtEl>
                                          <p:spTgt spid="10">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12">
                                            <p:bg/>
                                          </p:spTgt>
                                        </p:tgtEl>
                                        <p:attrNameLst>
                                          <p:attrName>style.visibility</p:attrName>
                                        </p:attrNameLst>
                                      </p:cBhvr>
                                      <p:to>
                                        <p:strVal val="visible"/>
                                      </p:to>
                                    </p:set>
                                    <p:animEffect transition="in" filter="fade">
                                      <p:cBhvr>
                                        <p:cTn id="39" dur="500"/>
                                        <p:tgtEl>
                                          <p:spTgt spid="12">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12">
                                            <p:txEl>
                                              <p:pRg st="0" end="0"/>
                                            </p:txEl>
                                          </p:spTgt>
                                        </p:tgtEl>
                                        <p:attrNameLst>
                                          <p:attrName>style.visibility</p:attrName>
                                        </p:attrNameLst>
                                      </p:cBhvr>
                                      <p:to>
                                        <p:strVal val="visible"/>
                                      </p:to>
                                    </p:set>
                                    <p:animEffect transition="in" filter="fade">
                                      <p:cBhvr>
                                        <p:cTn id="42" dur="500"/>
                                        <p:tgtEl>
                                          <p:spTgt spid="12">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4">
                                            <p:bg/>
                                          </p:spTgt>
                                        </p:tgtEl>
                                        <p:attrNameLst>
                                          <p:attrName>style.visibility</p:attrName>
                                        </p:attrNameLst>
                                      </p:cBhvr>
                                      <p:to>
                                        <p:strVal val="visible"/>
                                      </p:to>
                                    </p:set>
                                    <p:animEffect transition="in" filter="fade">
                                      <p:cBhvr>
                                        <p:cTn id="47" dur="500"/>
                                        <p:tgtEl>
                                          <p:spTgt spid="14">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4">
                                            <p:txEl>
                                              <p:pRg st="0" end="0"/>
                                            </p:txEl>
                                          </p:spTgt>
                                        </p:tgtEl>
                                        <p:attrNameLst>
                                          <p:attrName>style.visibility</p:attrName>
                                        </p:attrNameLst>
                                      </p:cBhvr>
                                      <p:to>
                                        <p:strVal val="visible"/>
                                      </p:to>
                                    </p:set>
                                    <p:animEffect transition="in" filter="fade">
                                      <p:cBhvr>
                                        <p:cTn id="50" dur="500"/>
                                        <p:tgtEl>
                                          <p:spTgt spid="14">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15">
                                            <p:bg/>
                                          </p:spTgt>
                                        </p:tgtEl>
                                        <p:attrNameLst>
                                          <p:attrName>style.visibility</p:attrName>
                                        </p:attrNameLst>
                                      </p:cBhvr>
                                      <p:to>
                                        <p:strVal val="visible"/>
                                      </p:to>
                                    </p:set>
                                    <p:animEffect transition="in" filter="fade">
                                      <p:cBhvr>
                                        <p:cTn id="55" dur="500"/>
                                        <p:tgtEl>
                                          <p:spTgt spid="15">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5">
                                            <p:txEl>
                                              <p:pRg st="0" end="0"/>
                                            </p:txEl>
                                          </p:spTgt>
                                        </p:tgtEl>
                                        <p:attrNameLst>
                                          <p:attrName>style.visibility</p:attrName>
                                        </p:attrNameLst>
                                      </p:cBhvr>
                                      <p:to>
                                        <p:strVal val="visible"/>
                                      </p:to>
                                    </p:set>
                                    <p:animEffect transition="in" filter="fade">
                                      <p:cBhvr>
                                        <p:cTn id="58" dur="500"/>
                                        <p:tgtEl>
                                          <p:spTgt spid="15">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6">
                                            <p:bg/>
                                          </p:spTgt>
                                        </p:tgtEl>
                                        <p:attrNameLst>
                                          <p:attrName>style.visibility</p:attrName>
                                        </p:attrNameLst>
                                      </p:cBhvr>
                                      <p:to>
                                        <p:strVal val="visible"/>
                                      </p:to>
                                    </p:set>
                                    <p:animEffect transition="in" filter="fade">
                                      <p:cBhvr>
                                        <p:cTn id="63" dur="500"/>
                                        <p:tgtEl>
                                          <p:spTgt spid="16">
                                            <p:bg/>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6">
                                            <p:txEl>
                                              <p:pRg st="0" end="0"/>
                                            </p:txEl>
                                          </p:spTgt>
                                        </p:tgtEl>
                                        <p:attrNameLst>
                                          <p:attrName>style.visibility</p:attrName>
                                        </p:attrNameLst>
                                      </p:cBhvr>
                                      <p:to>
                                        <p:strVal val="visible"/>
                                      </p:to>
                                    </p:set>
                                    <p:animEffect transition="in" filter="fade">
                                      <p:cBhvr>
                                        <p:cTn id="66" dur="500"/>
                                        <p:tgtEl>
                                          <p:spTgt spid="16">
                                            <p:txEl>
                                              <p:pRg st="0" end="0"/>
                                            </p:txEl>
                                          </p:spTgt>
                                        </p:tgtEl>
                                      </p:cBhvr>
                                    </p:animEffect>
                                  </p:childTnLst>
                                </p:cTn>
                              </p:par>
                            </p:childTnLst>
                          </p:cTn>
                        </p:par>
                      </p:childTnLst>
                    </p:cTn>
                  </p:par>
                  <p:par>
                    <p:cTn id="67" fill="hold">
                      <p:stCondLst>
                        <p:cond delay="indefinite"/>
                      </p:stCondLst>
                      <p:childTnLst>
                        <p:par>
                          <p:cTn id="68" fill="hold">
                            <p:stCondLst>
                              <p:cond delay="0"/>
                            </p:stCondLst>
                            <p:childTnLst>
                              <p:par>
                                <p:cTn id="69" presetID="10" presetClass="entr" presetSubtype="0" fill="hold" grpId="0" nodeType="clickEffect">
                                  <p:stCondLst>
                                    <p:cond delay="0"/>
                                  </p:stCondLst>
                                  <p:childTnLst>
                                    <p:set>
                                      <p:cBhvr>
                                        <p:cTn id="70" dur="1" fill="hold">
                                          <p:stCondLst>
                                            <p:cond delay="0"/>
                                          </p:stCondLst>
                                        </p:cTn>
                                        <p:tgtEl>
                                          <p:spTgt spid="17">
                                            <p:bg/>
                                          </p:spTgt>
                                        </p:tgtEl>
                                        <p:attrNameLst>
                                          <p:attrName>style.visibility</p:attrName>
                                        </p:attrNameLst>
                                      </p:cBhvr>
                                      <p:to>
                                        <p:strVal val="visible"/>
                                      </p:to>
                                    </p:set>
                                    <p:animEffect transition="in" filter="fade">
                                      <p:cBhvr>
                                        <p:cTn id="71" dur="500"/>
                                        <p:tgtEl>
                                          <p:spTgt spid="17">
                                            <p:bg/>
                                          </p:spTgt>
                                        </p:tgtEl>
                                      </p:cBhvr>
                                    </p:animEffect>
                                  </p:childTnLst>
                                </p:cTn>
                              </p:par>
                              <p:par>
                                <p:cTn id="72" presetID="10" presetClass="entr" presetSubtype="0" fill="hold" grpId="0" nodeType="withEffect">
                                  <p:stCondLst>
                                    <p:cond delay="0"/>
                                  </p:stCondLst>
                                  <p:childTnLst>
                                    <p:set>
                                      <p:cBhvr>
                                        <p:cTn id="73" dur="1" fill="hold">
                                          <p:stCondLst>
                                            <p:cond delay="0"/>
                                          </p:stCondLst>
                                        </p:cTn>
                                        <p:tgtEl>
                                          <p:spTgt spid="17">
                                            <p:txEl>
                                              <p:pRg st="0" end="0"/>
                                            </p:txEl>
                                          </p:spTgt>
                                        </p:tgtEl>
                                        <p:attrNameLst>
                                          <p:attrName>style.visibility</p:attrName>
                                        </p:attrNameLst>
                                      </p:cBhvr>
                                      <p:to>
                                        <p:strVal val="visible"/>
                                      </p:to>
                                    </p:set>
                                    <p:animEffect transition="in" filter="fade">
                                      <p:cBhvr>
                                        <p:cTn id="74" dur="500"/>
                                        <p:tgtEl>
                                          <p:spTgt spid="17">
                                            <p:txEl>
                                              <p:pRg st="0" end="0"/>
                                            </p:txEl>
                                          </p:spTgt>
                                        </p:tgtEl>
                                      </p:cBhvr>
                                    </p:animEffect>
                                  </p:childTnLst>
                                </p:cTn>
                              </p:par>
                            </p:childTnLst>
                          </p:cTn>
                        </p:par>
                      </p:childTnLst>
                    </p:cTn>
                  </p:par>
                  <p:par>
                    <p:cTn id="75" fill="hold">
                      <p:stCondLst>
                        <p:cond delay="indefinite"/>
                      </p:stCondLst>
                      <p:childTnLst>
                        <p:par>
                          <p:cTn id="76" fill="hold">
                            <p:stCondLst>
                              <p:cond delay="0"/>
                            </p:stCondLst>
                            <p:childTnLst>
                              <p:par>
                                <p:cTn id="77" presetID="10" presetClass="entr" presetSubtype="0" fill="hold" grpId="0" nodeType="clickEffect">
                                  <p:stCondLst>
                                    <p:cond delay="0"/>
                                  </p:stCondLst>
                                  <p:childTnLst>
                                    <p:set>
                                      <p:cBhvr>
                                        <p:cTn id="78" dur="1" fill="hold">
                                          <p:stCondLst>
                                            <p:cond delay="0"/>
                                          </p:stCondLst>
                                        </p:cTn>
                                        <p:tgtEl>
                                          <p:spTgt spid="18">
                                            <p:bg/>
                                          </p:spTgt>
                                        </p:tgtEl>
                                        <p:attrNameLst>
                                          <p:attrName>style.visibility</p:attrName>
                                        </p:attrNameLst>
                                      </p:cBhvr>
                                      <p:to>
                                        <p:strVal val="visible"/>
                                      </p:to>
                                    </p:set>
                                    <p:animEffect transition="in" filter="fade">
                                      <p:cBhvr>
                                        <p:cTn id="79" dur="500"/>
                                        <p:tgtEl>
                                          <p:spTgt spid="18">
                                            <p:bg/>
                                          </p:spTgt>
                                        </p:tgtEl>
                                      </p:cBhvr>
                                    </p:animEffect>
                                  </p:childTnLst>
                                </p:cTn>
                              </p:par>
                              <p:par>
                                <p:cTn id="80" presetID="10" presetClass="entr" presetSubtype="0" fill="hold" grpId="0" nodeType="withEffect">
                                  <p:stCondLst>
                                    <p:cond delay="0"/>
                                  </p:stCondLst>
                                  <p:childTnLst>
                                    <p:set>
                                      <p:cBhvr>
                                        <p:cTn id="81" dur="1" fill="hold">
                                          <p:stCondLst>
                                            <p:cond delay="0"/>
                                          </p:stCondLst>
                                        </p:cTn>
                                        <p:tgtEl>
                                          <p:spTgt spid="18">
                                            <p:txEl>
                                              <p:pRg st="0" end="0"/>
                                            </p:txEl>
                                          </p:spTgt>
                                        </p:tgtEl>
                                        <p:attrNameLst>
                                          <p:attrName>style.visibility</p:attrName>
                                        </p:attrNameLst>
                                      </p:cBhvr>
                                      <p:to>
                                        <p:strVal val="visible"/>
                                      </p:to>
                                    </p:set>
                                    <p:animEffect transition="in" filter="fade">
                                      <p:cBhvr>
                                        <p:cTn id="82" dur="500"/>
                                        <p:tgtEl>
                                          <p:spTgt spid="18">
                                            <p:txEl>
                                              <p:pRg st="0" end="0"/>
                                            </p:txEl>
                                          </p:spTgt>
                                        </p:tgtEl>
                                      </p:cBhvr>
                                    </p:animEffect>
                                  </p:childTnLst>
                                </p:cTn>
                              </p:par>
                            </p:childTnLst>
                          </p:cTn>
                        </p:par>
                      </p:childTnLst>
                    </p:cTn>
                  </p:par>
                  <p:par>
                    <p:cTn id="83" fill="hold">
                      <p:stCondLst>
                        <p:cond delay="indefinite"/>
                      </p:stCondLst>
                      <p:childTnLst>
                        <p:par>
                          <p:cTn id="84" fill="hold">
                            <p:stCondLst>
                              <p:cond delay="0"/>
                            </p:stCondLst>
                            <p:childTnLst>
                              <p:par>
                                <p:cTn id="85" presetID="10" presetClass="entr" presetSubtype="0" fill="hold" grpId="0" nodeType="clickEffect">
                                  <p:stCondLst>
                                    <p:cond delay="0"/>
                                  </p:stCondLst>
                                  <p:childTnLst>
                                    <p:set>
                                      <p:cBhvr>
                                        <p:cTn id="86" dur="1" fill="hold">
                                          <p:stCondLst>
                                            <p:cond delay="0"/>
                                          </p:stCondLst>
                                        </p:cTn>
                                        <p:tgtEl>
                                          <p:spTgt spid="19">
                                            <p:bg/>
                                          </p:spTgt>
                                        </p:tgtEl>
                                        <p:attrNameLst>
                                          <p:attrName>style.visibility</p:attrName>
                                        </p:attrNameLst>
                                      </p:cBhvr>
                                      <p:to>
                                        <p:strVal val="visible"/>
                                      </p:to>
                                    </p:set>
                                    <p:animEffect transition="in" filter="fade">
                                      <p:cBhvr>
                                        <p:cTn id="87" dur="500"/>
                                        <p:tgtEl>
                                          <p:spTgt spid="19">
                                            <p:bg/>
                                          </p:spTgt>
                                        </p:tgtEl>
                                      </p:cBhvr>
                                    </p:animEffect>
                                  </p:childTnLst>
                                </p:cTn>
                              </p:par>
                              <p:par>
                                <p:cTn id="88" presetID="10" presetClass="entr" presetSubtype="0" fill="hold" grpId="0" nodeType="withEffect">
                                  <p:stCondLst>
                                    <p:cond delay="0"/>
                                  </p:stCondLst>
                                  <p:childTnLst>
                                    <p:set>
                                      <p:cBhvr>
                                        <p:cTn id="89" dur="1" fill="hold">
                                          <p:stCondLst>
                                            <p:cond delay="0"/>
                                          </p:stCondLst>
                                        </p:cTn>
                                        <p:tgtEl>
                                          <p:spTgt spid="19">
                                            <p:txEl>
                                              <p:pRg st="0" end="0"/>
                                            </p:txEl>
                                          </p:spTgt>
                                        </p:tgtEl>
                                        <p:attrNameLst>
                                          <p:attrName>style.visibility</p:attrName>
                                        </p:attrNameLst>
                                      </p:cBhvr>
                                      <p:to>
                                        <p:strVal val="visible"/>
                                      </p:to>
                                    </p:set>
                                    <p:animEffect transition="in" filter="fade">
                                      <p:cBhvr>
                                        <p:cTn id="90" dur="500"/>
                                        <p:tgtEl>
                                          <p:spTgt spid="19">
                                            <p:txEl>
                                              <p:pRg st="0" end="0"/>
                                            </p:txEl>
                                          </p:spTgt>
                                        </p:tgtEl>
                                      </p:cBhvr>
                                    </p:animEffect>
                                  </p:childTnLst>
                                </p:cTn>
                              </p:par>
                            </p:childTnLst>
                          </p:cTn>
                        </p:par>
                      </p:childTnLst>
                    </p:cTn>
                  </p:par>
                  <p:par>
                    <p:cTn id="91" fill="hold">
                      <p:stCondLst>
                        <p:cond delay="indefinite"/>
                      </p:stCondLst>
                      <p:childTnLst>
                        <p:par>
                          <p:cTn id="92" fill="hold">
                            <p:stCondLst>
                              <p:cond delay="0"/>
                            </p:stCondLst>
                            <p:childTnLst>
                              <p:par>
                                <p:cTn id="93" presetID="10" presetClass="entr" presetSubtype="0" fill="hold" grpId="0" nodeType="clickEffect">
                                  <p:stCondLst>
                                    <p:cond delay="0"/>
                                  </p:stCondLst>
                                  <p:childTnLst>
                                    <p:set>
                                      <p:cBhvr>
                                        <p:cTn id="94" dur="1" fill="hold">
                                          <p:stCondLst>
                                            <p:cond delay="0"/>
                                          </p:stCondLst>
                                        </p:cTn>
                                        <p:tgtEl>
                                          <p:spTgt spid="20">
                                            <p:bg/>
                                          </p:spTgt>
                                        </p:tgtEl>
                                        <p:attrNameLst>
                                          <p:attrName>style.visibility</p:attrName>
                                        </p:attrNameLst>
                                      </p:cBhvr>
                                      <p:to>
                                        <p:strVal val="visible"/>
                                      </p:to>
                                    </p:set>
                                    <p:animEffect transition="in" filter="fade">
                                      <p:cBhvr>
                                        <p:cTn id="95" dur="500"/>
                                        <p:tgtEl>
                                          <p:spTgt spid="20">
                                            <p:bg/>
                                          </p:spTgt>
                                        </p:tgtEl>
                                      </p:cBhvr>
                                    </p:animEffect>
                                  </p:childTnLst>
                                </p:cTn>
                              </p:par>
                              <p:par>
                                <p:cTn id="96" presetID="10" presetClass="entr" presetSubtype="0" fill="hold" grpId="0" nodeType="withEffect">
                                  <p:stCondLst>
                                    <p:cond delay="0"/>
                                  </p:stCondLst>
                                  <p:childTnLst>
                                    <p:set>
                                      <p:cBhvr>
                                        <p:cTn id="97" dur="1" fill="hold">
                                          <p:stCondLst>
                                            <p:cond delay="0"/>
                                          </p:stCondLst>
                                        </p:cTn>
                                        <p:tgtEl>
                                          <p:spTgt spid="20">
                                            <p:txEl>
                                              <p:pRg st="0" end="0"/>
                                            </p:txEl>
                                          </p:spTgt>
                                        </p:tgtEl>
                                        <p:attrNameLst>
                                          <p:attrName>style.visibility</p:attrName>
                                        </p:attrNameLst>
                                      </p:cBhvr>
                                      <p:to>
                                        <p:strVal val="visible"/>
                                      </p:to>
                                    </p:set>
                                    <p:animEffect transition="in" filter="fade">
                                      <p:cBhvr>
                                        <p:cTn id="98" dur="500"/>
                                        <p:tgtEl>
                                          <p:spTgt spid="20">
                                            <p:txEl>
                                              <p:pRg st="0" end="0"/>
                                            </p:txEl>
                                          </p:spTgt>
                                        </p:tgtEl>
                                      </p:cBhvr>
                                    </p:animEffect>
                                  </p:childTnLst>
                                </p:cTn>
                              </p:par>
                            </p:childTnLst>
                          </p:cTn>
                        </p:par>
                      </p:childTnLst>
                    </p:cTn>
                  </p:par>
                  <p:par>
                    <p:cTn id="99" fill="hold">
                      <p:stCondLst>
                        <p:cond delay="indefinite"/>
                      </p:stCondLst>
                      <p:childTnLst>
                        <p:par>
                          <p:cTn id="100" fill="hold">
                            <p:stCondLst>
                              <p:cond delay="0"/>
                            </p:stCondLst>
                            <p:childTnLst>
                              <p:par>
                                <p:cTn id="101" presetID="10" presetClass="entr" presetSubtype="0" fill="hold" grpId="0" nodeType="clickEffect">
                                  <p:stCondLst>
                                    <p:cond delay="0"/>
                                  </p:stCondLst>
                                  <p:childTnLst>
                                    <p:set>
                                      <p:cBhvr>
                                        <p:cTn id="102" dur="1" fill="hold">
                                          <p:stCondLst>
                                            <p:cond delay="0"/>
                                          </p:stCondLst>
                                        </p:cTn>
                                        <p:tgtEl>
                                          <p:spTgt spid="22">
                                            <p:bg/>
                                          </p:spTgt>
                                        </p:tgtEl>
                                        <p:attrNameLst>
                                          <p:attrName>style.visibility</p:attrName>
                                        </p:attrNameLst>
                                      </p:cBhvr>
                                      <p:to>
                                        <p:strVal val="visible"/>
                                      </p:to>
                                    </p:set>
                                    <p:animEffect transition="in" filter="fade">
                                      <p:cBhvr>
                                        <p:cTn id="103" dur="500"/>
                                        <p:tgtEl>
                                          <p:spTgt spid="22">
                                            <p:bg/>
                                          </p:spTgt>
                                        </p:tgtEl>
                                      </p:cBhvr>
                                    </p:animEffect>
                                  </p:childTnLst>
                                </p:cTn>
                              </p:par>
                              <p:par>
                                <p:cTn id="104" presetID="10" presetClass="entr" presetSubtype="0" fill="hold" grpId="0" nodeType="withEffect">
                                  <p:stCondLst>
                                    <p:cond delay="0"/>
                                  </p:stCondLst>
                                  <p:childTnLst>
                                    <p:set>
                                      <p:cBhvr>
                                        <p:cTn id="105" dur="1" fill="hold">
                                          <p:stCondLst>
                                            <p:cond delay="0"/>
                                          </p:stCondLst>
                                        </p:cTn>
                                        <p:tgtEl>
                                          <p:spTgt spid="22">
                                            <p:txEl>
                                              <p:pRg st="0" end="0"/>
                                            </p:txEl>
                                          </p:spTgt>
                                        </p:tgtEl>
                                        <p:attrNameLst>
                                          <p:attrName>style.visibility</p:attrName>
                                        </p:attrNameLst>
                                      </p:cBhvr>
                                      <p:to>
                                        <p:strVal val="visible"/>
                                      </p:to>
                                    </p:set>
                                    <p:animEffect transition="in" filter="fade">
                                      <p:cBhvr>
                                        <p:cTn id="106" dur="500"/>
                                        <p:tgtEl>
                                          <p:spTgt spid="22">
                                            <p:txEl>
                                              <p:pRg st="0" end="0"/>
                                            </p:txEl>
                                          </p:spTgt>
                                        </p:tgtEl>
                                      </p:cBhvr>
                                    </p:animEffect>
                                  </p:childTnLst>
                                </p:cTn>
                              </p:par>
                            </p:childTnLst>
                          </p:cTn>
                        </p:par>
                      </p:childTnLst>
                    </p:cTn>
                  </p:par>
                  <p:par>
                    <p:cTn id="107" fill="hold">
                      <p:stCondLst>
                        <p:cond delay="indefinite"/>
                      </p:stCondLst>
                      <p:childTnLst>
                        <p:par>
                          <p:cTn id="108" fill="hold">
                            <p:stCondLst>
                              <p:cond delay="0"/>
                            </p:stCondLst>
                            <p:childTnLst>
                              <p:par>
                                <p:cTn id="109" presetID="10" presetClass="entr" presetSubtype="0" fill="hold" grpId="0" nodeType="clickEffect">
                                  <p:stCondLst>
                                    <p:cond delay="0"/>
                                  </p:stCondLst>
                                  <p:childTnLst>
                                    <p:set>
                                      <p:cBhvr>
                                        <p:cTn id="110" dur="1" fill="hold">
                                          <p:stCondLst>
                                            <p:cond delay="0"/>
                                          </p:stCondLst>
                                        </p:cTn>
                                        <p:tgtEl>
                                          <p:spTgt spid="23">
                                            <p:bg/>
                                          </p:spTgt>
                                        </p:tgtEl>
                                        <p:attrNameLst>
                                          <p:attrName>style.visibility</p:attrName>
                                        </p:attrNameLst>
                                      </p:cBhvr>
                                      <p:to>
                                        <p:strVal val="visible"/>
                                      </p:to>
                                    </p:set>
                                    <p:animEffect transition="in" filter="fade">
                                      <p:cBhvr>
                                        <p:cTn id="111" dur="500"/>
                                        <p:tgtEl>
                                          <p:spTgt spid="23">
                                            <p:bg/>
                                          </p:spTgt>
                                        </p:tgtEl>
                                      </p:cBhvr>
                                    </p:animEffect>
                                  </p:childTnLst>
                                </p:cTn>
                              </p:par>
                              <p:par>
                                <p:cTn id="112" presetID="10" presetClass="entr" presetSubtype="0" fill="hold" grpId="0" nodeType="withEffect">
                                  <p:stCondLst>
                                    <p:cond delay="0"/>
                                  </p:stCondLst>
                                  <p:childTnLst>
                                    <p:set>
                                      <p:cBhvr>
                                        <p:cTn id="113" dur="1" fill="hold">
                                          <p:stCondLst>
                                            <p:cond delay="0"/>
                                          </p:stCondLst>
                                        </p:cTn>
                                        <p:tgtEl>
                                          <p:spTgt spid="23">
                                            <p:txEl>
                                              <p:pRg st="0" end="0"/>
                                            </p:txEl>
                                          </p:spTgt>
                                        </p:tgtEl>
                                        <p:attrNameLst>
                                          <p:attrName>style.visibility</p:attrName>
                                        </p:attrNameLst>
                                      </p:cBhvr>
                                      <p:to>
                                        <p:strVal val="visible"/>
                                      </p:to>
                                    </p:set>
                                    <p:animEffect transition="in" filter="fade">
                                      <p:cBhvr>
                                        <p:cTn id="114" dur="500"/>
                                        <p:tgtEl>
                                          <p:spTgt spid="23">
                                            <p:txEl>
                                              <p:pRg st="0" end="0"/>
                                            </p:txEl>
                                          </p:spTgt>
                                        </p:tgtEl>
                                      </p:cBhvr>
                                    </p:animEffect>
                                  </p:childTnLst>
                                </p:cTn>
                              </p:par>
                            </p:childTnLst>
                          </p:cTn>
                        </p:par>
                      </p:childTnLst>
                    </p:cTn>
                  </p:par>
                  <p:par>
                    <p:cTn id="115" fill="hold">
                      <p:stCondLst>
                        <p:cond delay="indefinite"/>
                      </p:stCondLst>
                      <p:childTnLst>
                        <p:par>
                          <p:cTn id="116" fill="hold">
                            <p:stCondLst>
                              <p:cond delay="0"/>
                            </p:stCondLst>
                            <p:childTnLst>
                              <p:par>
                                <p:cTn id="117" presetID="10" presetClass="entr" presetSubtype="0" fill="hold" grpId="0" nodeType="clickEffect">
                                  <p:stCondLst>
                                    <p:cond delay="0"/>
                                  </p:stCondLst>
                                  <p:childTnLst>
                                    <p:set>
                                      <p:cBhvr>
                                        <p:cTn id="118" dur="1" fill="hold">
                                          <p:stCondLst>
                                            <p:cond delay="0"/>
                                          </p:stCondLst>
                                        </p:cTn>
                                        <p:tgtEl>
                                          <p:spTgt spid="24">
                                            <p:bg/>
                                          </p:spTgt>
                                        </p:tgtEl>
                                        <p:attrNameLst>
                                          <p:attrName>style.visibility</p:attrName>
                                        </p:attrNameLst>
                                      </p:cBhvr>
                                      <p:to>
                                        <p:strVal val="visible"/>
                                      </p:to>
                                    </p:set>
                                    <p:animEffect transition="in" filter="fade">
                                      <p:cBhvr>
                                        <p:cTn id="119" dur="500"/>
                                        <p:tgtEl>
                                          <p:spTgt spid="24">
                                            <p:bg/>
                                          </p:spTgt>
                                        </p:tgtEl>
                                      </p:cBhvr>
                                    </p:animEffect>
                                  </p:childTnLst>
                                </p:cTn>
                              </p:par>
                              <p:par>
                                <p:cTn id="120" presetID="10" presetClass="entr" presetSubtype="0" fill="hold" grpId="0" nodeType="withEffect">
                                  <p:stCondLst>
                                    <p:cond delay="0"/>
                                  </p:stCondLst>
                                  <p:childTnLst>
                                    <p:set>
                                      <p:cBhvr>
                                        <p:cTn id="121" dur="1" fill="hold">
                                          <p:stCondLst>
                                            <p:cond delay="0"/>
                                          </p:stCondLst>
                                        </p:cTn>
                                        <p:tgtEl>
                                          <p:spTgt spid="24">
                                            <p:txEl>
                                              <p:pRg st="0" end="0"/>
                                            </p:txEl>
                                          </p:spTgt>
                                        </p:tgtEl>
                                        <p:attrNameLst>
                                          <p:attrName>style.visibility</p:attrName>
                                        </p:attrNameLst>
                                      </p:cBhvr>
                                      <p:to>
                                        <p:strVal val="visible"/>
                                      </p:to>
                                    </p:set>
                                    <p:animEffect transition="in" filter="fade">
                                      <p:cBhvr>
                                        <p:cTn id="122" dur="500"/>
                                        <p:tgtEl>
                                          <p:spTgt spid="24">
                                            <p:txEl>
                                              <p:pRg st="0" end="0"/>
                                            </p:txEl>
                                          </p:spTgt>
                                        </p:tgtEl>
                                      </p:cBhvr>
                                    </p:animEffect>
                                  </p:childTnLst>
                                </p:cTn>
                              </p:par>
                            </p:childTnLst>
                          </p:cTn>
                        </p:par>
                      </p:childTnLst>
                    </p:cTn>
                  </p:par>
                  <p:par>
                    <p:cTn id="123" fill="hold">
                      <p:stCondLst>
                        <p:cond delay="indefinite"/>
                      </p:stCondLst>
                      <p:childTnLst>
                        <p:par>
                          <p:cTn id="124" fill="hold">
                            <p:stCondLst>
                              <p:cond delay="0"/>
                            </p:stCondLst>
                            <p:childTnLst>
                              <p:par>
                                <p:cTn id="125" presetID="10" presetClass="entr" presetSubtype="0" fill="hold" grpId="0" nodeType="clickEffect">
                                  <p:stCondLst>
                                    <p:cond delay="0"/>
                                  </p:stCondLst>
                                  <p:childTnLst>
                                    <p:set>
                                      <p:cBhvr>
                                        <p:cTn id="126" dur="1" fill="hold">
                                          <p:stCondLst>
                                            <p:cond delay="0"/>
                                          </p:stCondLst>
                                        </p:cTn>
                                        <p:tgtEl>
                                          <p:spTgt spid="25">
                                            <p:bg/>
                                          </p:spTgt>
                                        </p:tgtEl>
                                        <p:attrNameLst>
                                          <p:attrName>style.visibility</p:attrName>
                                        </p:attrNameLst>
                                      </p:cBhvr>
                                      <p:to>
                                        <p:strVal val="visible"/>
                                      </p:to>
                                    </p:set>
                                    <p:animEffect transition="in" filter="fade">
                                      <p:cBhvr>
                                        <p:cTn id="127" dur="500"/>
                                        <p:tgtEl>
                                          <p:spTgt spid="25">
                                            <p:bg/>
                                          </p:spTgt>
                                        </p:tgtEl>
                                      </p:cBhvr>
                                    </p:animEffect>
                                  </p:childTnLst>
                                </p:cTn>
                              </p:par>
                              <p:par>
                                <p:cTn id="128" presetID="10" presetClass="entr" presetSubtype="0" fill="hold" grpId="0" nodeType="withEffect">
                                  <p:stCondLst>
                                    <p:cond delay="0"/>
                                  </p:stCondLst>
                                  <p:childTnLst>
                                    <p:set>
                                      <p:cBhvr>
                                        <p:cTn id="129" dur="1" fill="hold">
                                          <p:stCondLst>
                                            <p:cond delay="0"/>
                                          </p:stCondLst>
                                        </p:cTn>
                                        <p:tgtEl>
                                          <p:spTgt spid="25">
                                            <p:txEl>
                                              <p:pRg st="0" end="0"/>
                                            </p:txEl>
                                          </p:spTgt>
                                        </p:tgtEl>
                                        <p:attrNameLst>
                                          <p:attrName>style.visibility</p:attrName>
                                        </p:attrNameLst>
                                      </p:cBhvr>
                                      <p:to>
                                        <p:strVal val="visible"/>
                                      </p:to>
                                    </p:set>
                                    <p:animEffect transition="in" filter="fade">
                                      <p:cBhvr>
                                        <p:cTn id="130" dur="500"/>
                                        <p:tgtEl>
                                          <p:spTgt spid="2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6" grpId="0" build="p" animBg="1"/>
      <p:bldP spid="8" grpId="0" build="p" animBg="1"/>
      <p:bldP spid="10" grpId="0" build="p" animBg="1"/>
      <p:bldP spid="12" grpId="0" build="p" animBg="1"/>
      <p:bldP spid="14" grpId="0" build="p" animBg="1"/>
      <p:bldP spid="15" grpId="0" build="p" animBg="1"/>
      <p:bldP spid="16" grpId="0" build="p" animBg="1"/>
      <p:bldP spid="17" grpId="0" build="p" animBg="1"/>
      <p:bldP spid="18" grpId="0" build="p" animBg="1"/>
      <p:bldP spid="19" grpId="0" build="p" animBg="1"/>
      <p:bldP spid="20" grpId="0" build="p" animBg="1"/>
      <p:bldP spid="22" grpId="0" build="p" animBg="1"/>
      <p:bldP spid="23" grpId="0" build="p" animBg="1"/>
      <p:bldP spid="24" grpId="0" build="p" animBg="1"/>
      <p:bldP spid="25" grpId="0" build="p" animBg="1"/>
    </p:bldLst>
  </p:timing>
</p:sld>
</file>

<file path=ppt/slides/slide11.xml><?xml version="1.0" encoding="utf-8"?>
<p:sld xmlns:a="http://schemas.openxmlformats.org/drawingml/2006/main" xmlns:r="http://schemas.openxmlformats.org/officeDocument/2006/relationships" xmlns:p="http://schemas.openxmlformats.org/presentationml/2006/main">
  <p:cSld name="Slide 14">
    <p:spTree>
      <p:nvGrpSpPr>
        <p:cNvPr id="1" name=""/>
        <p:cNvGrpSpPr/>
        <p:nvPr/>
      </p:nvGrpSpPr>
      <p:grpSpPr>
        <a:xfrm>
          <a:off x="0" y="0"/>
          <a:ext cx="0" cy="0"/>
          <a:chOff x="0" y="0"/>
          <a:chExt cx="0" cy="0"/>
        </a:xfrm>
      </p:grpSpPr>
      <p:sp>
        <p:nvSpPr>
          <p:cNvPr id="2" name="QB_5_BD.24_1#52a824982?pid=435ec7aaf&amp;color=0,55,96&amp;vtp=1&amp;bt=1&amp;bbb=1"/>
          <p:cNvSpPr/>
          <p:nvPr/>
        </p:nvSpPr>
        <p:spPr>
          <a:xfrm>
            <a:off x="502920" y="1508760"/>
            <a:ext cx="10570464" cy="3284855"/>
          </a:xfrm>
          <a:prstGeom prst="rect">
            <a:avLst/>
          </a:prstGeom>
          <a:noFill/>
          <a:ln/>
        </p:spPr>
        <p:txBody>
          <a:bodyPr wrap="none" lIns="0" tIns="0" rIns="0" bIns="0" rtlCol="0" anchor="t"/>
          <a:lstStyle/>
          <a:p>
            <a:pPr algn="l">
              <a:lnSpc>
                <a:spcPts val="3300"/>
              </a:lnSpc>
            </a:pPr>
            <a:r>
              <a:rPr lang="en-US" altLang="zh-CN" sz="1800" b="0" i="0" dirty="0">
                <a:solidFill>
                  <a:srgbClr val="003760"/>
                </a:solidFill>
                <a:latin typeface="Times New Roman" pitchFamily="34" charset="0"/>
                <a:ea typeface="微软雅黑" pitchFamily="34" charset="-122"/>
                <a:cs typeface="Times New Roman" pitchFamily="34" charset="-120"/>
              </a:rPr>
              <a:t>8.initial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1">
                <a:solidFill>
                  <a:srgbClr val="003760"/>
                </a:solidFill>
                <a:latin typeface="Times New Roman" pitchFamily="34" charset="0"/>
                <a:ea typeface="微软雅黑" pitchFamily="34" charset="-122"/>
                <a:cs typeface="Times New Roman" pitchFamily="34" charset="-120"/>
              </a:rPr>
              <a:t>adj</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i="0">
                <a:solidFill>
                  <a:srgbClr val="003760"/>
                </a:solidFill>
                <a:latin typeface="SimSun" pitchFamily="34" charset="0"/>
                <a:ea typeface="SimSun" pitchFamily="34" charset="-122"/>
                <a:cs typeface="SimSun" pitchFamily="34" charset="-120"/>
              </a:rPr>
              <a:t>________________</a:t>
            </a:r>
            <a:r>
              <a:rPr lang="en-US" altLang="zh-CN" sz="1800" b="0" i="0">
                <a:solidFill>
                  <a:srgbClr val="003760"/>
                </a:solidFill>
                <a:latin typeface="SimSun" pitchFamily="34" charset="0"/>
                <a:ea typeface="SimSun" pitchFamily="34" charset="-122"/>
                <a:cs typeface="SimSun" pitchFamily="34" charset="-120"/>
              </a:rPr>
              <a:t> </a:t>
            </a:r>
            <a:r>
              <a:rPr lang="en-US" altLang="zh-CN" sz="1800" b="0" i="1" dirty="0">
                <a:solidFill>
                  <a:srgbClr val="003760"/>
                </a:solidFill>
                <a:latin typeface="Times New Roman" pitchFamily="34" charset="0"/>
                <a:ea typeface="微软雅黑" pitchFamily="34" charset="-122"/>
                <a:cs typeface="Times New Roman" pitchFamily="34" charset="-120"/>
              </a:rPr>
              <a:t>n</a:t>
            </a:r>
            <a:r>
              <a:rPr lang="en-US" altLang="zh-CN" sz="1800" b="0" i="0">
                <a:solidFill>
                  <a:srgbClr val="003760"/>
                </a:solidFill>
                <a:latin typeface="Times New Roman" pitchFamily="34" charset="0"/>
                <a:ea typeface="微软雅黑" pitchFamily="34" charset="-122"/>
                <a:cs typeface="Times New Roman" pitchFamily="34" charset="-120"/>
              </a:rPr>
              <a:t>.首字母派</a:t>
            </a:r>
            <a:r>
              <a:rPr lang="en-US" altLang="zh-CN" sz="1800" i="0">
                <a:solidFill>
                  <a:srgbClr val="003760"/>
                </a:solidFill>
                <a:latin typeface="SimSun" pitchFamily="34" charset="0"/>
                <a:ea typeface="SimSun" pitchFamily="34" charset="-122"/>
                <a:cs typeface="SimSun" pitchFamily="34" charset="-120"/>
              </a:rPr>
              <a:t>________</a:t>
            </a:r>
            <a:r>
              <a:rPr lang="en-US" altLang="zh-CN" sz="1800" b="0" i="0">
                <a:solidFill>
                  <a:srgbClr val="003760"/>
                </a:solidFill>
                <a:latin typeface="SimSun" pitchFamily="34" charset="0"/>
                <a:ea typeface="SimSun" pitchFamily="34" charset="-122"/>
                <a:cs typeface="SimSun" pitchFamily="34" charset="-120"/>
              </a:rPr>
              <a:t> </a:t>
            </a:r>
            <a:r>
              <a:rPr lang="en-US" altLang="zh-CN" sz="1800" b="0" i="1" dirty="0">
                <a:solidFill>
                  <a:srgbClr val="003760"/>
                </a:solidFill>
                <a:latin typeface="Times New Roman" pitchFamily="34" charset="0"/>
                <a:ea typeface="微软雅黑" pitchFamily="34" charset="-122"/>
                <a:cs typeface="Times New Roman" pitchFamily="34" charset="-120"/>
              </a:rPr>
              <a:t>adv</a:t>
            </a:r>
            <a:r>
              <a:rPr lang="en-US" altLang="zh-CN" sz="1800" b="0" i="0">
                <a:solidFill>
                  <a:srgbClr val="003760"/>
                </a:solidFill>
                <a:latin typeface="Times New Roman" pitchFamily="34" charset="0"/>
                <a:ea typeface="微软雅黑" pitchFamily="34" charset="-122"/>
                <a:cs typeface="Times New Roman" pitchFamily="34" charset="-120"/>
              </a:rPr>
              <a:t>.起初</a:t>
            </a: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9.</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________ </a:t>
            </a:r>
            <a:r>
              <a:rPr kumimoji="0" lang="en-US" altLang="zh-CN" sz="1800" b="0" i="1"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v</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.证实，证明派</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____________ </a:t>
            </a:r>
            <a:r>
              <a:rPr kumimoji="0" lang="en-US" altLang="zh-CN" sz="1800" b="0" i="1"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n</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.证实</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10.psychologist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1"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n</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__________</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联想①</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___________ </a:t>
            </a:r>
            <a:r>
              <a:rPr kumimoji="0" lang="en-US" altLang="zh-CN" sz="1800" b="0" i="1"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n</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.心理学</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②</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_____________ </a:t>
            </a:r>
            <a:r>
              <a:rPr kumimoji="0" lang="en-US" altLang="zh-CN" sz="1800" b="0" i="1"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adj</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.心理学的</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11.</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_______ </a:t>
            </a:r>
            <a:r>
              <a:rPr kumimoji="0" lang="en-US" altLang="zh-CN" sz="1800" b="0" i="1"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n</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.惊险，刺激</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1"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v</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.（使）激动</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派①</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________ </a:t>
            </a:r>
            <a:r>
              <a:rPr kumimoji="0" lang="en-US" altLang="zh-CN" sz="1800" b="0" i="1"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adj</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.令人激动的</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②</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______ </a:t>
            </a:r>
            <a:r>
              <a:rPr kumimoji="0" lang="en-US" altLang="zh-CN" sz="1800" b="0" i="1"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adj</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.非常激动的</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③</a:t>
            </a: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_______ </a:t>
            </a:r>
            <a:r>
              <a:rPr kumimoji="0" lang="en-US" altLang="zh-CN" sz="1800" b="0" i="1"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n</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.惊险小说（或戏剧、电影）</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12.</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_______ </a:t>
            </a:r>
            <a:r>
              <a:rPr kumimoji="0" lang="en-US" altLang="zh-CN" sz="1800" b="0" i="1"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n</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.失败；失败的人（或事）联想</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____ </a:t>
            </a:r>
            <a:r>
              <a:rPr kumimoji="0" lang="en-US" altLang="zh-CN" sz="1800" b="0" i="1"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v</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.失败</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1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13.</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______</a:t>
            </a:r>
            <a:r>
              <a:rPr kumimoji="0" lang="en-US" altLang="zh-CN" sz="1800" b="0" i="0" u="none" strike="noStrike" kern="1200" cap="none" spc="0" normalizeH="0" baseline="0" noProof="0">
                <a:ln>
                  <a:noFill/>
                </a:ln>
                <a:solidFill>
                  <a:srgbClr val="003760"/>
                </a:solidFill>
                <a:effectLst/>
                <a:uLnTx/>
                <a:uFillTx/>
                <a:latin typeface="Times New Roman" panose="02020603050405020304" pitchFamily="18" charset="0"/>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_____ ______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使</a:t>
            </a:r>
            <a:r>
              <a:rPr kumimoji="0" lang="en-US" altLang="zh-CN" sz="1800" b="0" i="0" u="none" strike="noStrike" kern="1200" cap="none" spc="0" normalizeH="0" baseline="0" noProof="0">
                <a:ln>
                  <a:noFill/>
                </a:ln>
                <a:solidFill>
                  <a:srgbClr val="003760"/>
                </a:solidFill>
                <a:effectLst/>
                <a:uLnTx/>
                <a:uFillTx/>
                <a:latin typeface="SimSun" panose="02010600030101010101" pitchFamily="2" charset="-122"/>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成为焦点</a:t>
            </a:r>
            <a:endParaRPr lang="en-US" altLang="zh-CN" sz="1800" dirty="0"/>
          </a:p>
        </p:txBody>
      </p:sp>
      <p:sp>
        <p:nvSpPr>
          <p:cNvPr id="3" name="QB_5_AN.25_1#52a824982.blank?pid=435ec7aaf&amp;color=0,55,96&amp;vpa=17&amp;vtp=1&amp;bbb=1"/>
          <p:cNvSpPr/>
          <p:nvPr/>
        </p:nvSpPr>
        <p:spPr>
          <a:xfrm>
            <a:off x="1676876" y="1478280"/>
            <a:ext cx="1766888" cy="35433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开始的，最初的</a:t>
            </a:r>
            <a:endParaRPr lang="en-US" altLang="zh-CN" dirty="0"/>
          </a:p>
        </p:txBody>
      </p:sp>
      <p:sp>
        <p:nvSpPr>
          <p:cNvPr id="4" name="QB_5_AN.26_1#52a824982.blank?pid=435ec7aaf&amp;color=0,55,96&amp;vpa=18&amp;vtp=1&amp;bbb=1"/>
          <p:cNvSpPr/>
          <p:nvPr/>
        </p:nvSpPr>
        <p:spPr>
          <a:xfrm>
            <a:off x="4693126" y="1465580"/>
            <a:ext cx="8778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initially</a:t>
            </a:r>
            <a:endParaRPr lang="en-US" altLang="zh-CN" dirty="0"/>
          </a:p>
        </p:txBody>
      </p:sp>
      <p:sp>
        <p:nvSpPr>
          <p:cNvPr id="6" name="QB_5_AN.28_1#52a824982.blank?pid=435ec7aaf&amp;color=0,55,96&amp;vpa=19&amp;vtp=1&amp;bbb=1"/>
          <p:cNvSpPr/>
          <p:nvPr/>
        </p:nvSpPr>
        <p:spPr>
          <a:xfrm>
            <a:off x="667226" y="1897380"/>
            <a:ext cx="8905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confirm</a:t>
            </a:r>
            <a:endParaRPr lang="en-US" altLang="zh-CN" dirty="0"/>
          </a:p>
        </p:txBody>
      </p:sp>
      <p:sp>
        <p:nvSpPr>
          <p:cNvPr id="7" name="QB_5_AN.29_1#52a824982.blank?pid=435ec7aaf&amp;color=0,55,96&amp;vpa=20&amp;vtp=1&amp;bbb=1"/>
          <p:cNvSpPr/>
          <p:nvPr/>
        </p:nvSpPr>
        <p:spPr>
          <a:xfrm>
            <a:off x="3226276" y="1897380"/>
            <a:ext cx="13477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confirmation</a:t>
            </a:r>
            <a:endParaRPr lang="en-US" altLang="zh-CN" dirty="0"/>
          </a:p>
        </p:txBody>
      </p:sp>
      <p:sp>
        <p:nvSpPr>
          <p:cNvPr id="10" name="QB_5_AN.31_1#52a824982.blank?pid=435ec7aaf&amp;color=0,55,96&amp;vpa=21&amp;vtp=1&amp;bbb=1"/>
          <p:cNvSpPr/>
          <p:nvPr/>
        </p:nvSpPr>
        <p:spPr>
          <a:xfrm>
            <a:off x="2235676" y="2316480"/>
            <a:ext cx="1081088" cy="35433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心理学家</a:t>
            </a:r>
            <a:endParaRPr lang="en-US" altLang="zh-CN" dirty="0"/>
          </a:p>
        </p:txBody>
      </p:sp>
      <p:sp>
        <p:nvSpPr>
          <p:cNvPr id="11" name="QB_5_AN.32_1#52a824982.blank?pid=435ec7aaf&amp;color=0,55,96&amp;vpa=22&amp;vtp=1&amp;bbb=1"/>
          <p:cNvSpPr/>
          <p:nvPr/>
        </p:nvSpPr>
        <p:spPr>
          <a:xfrm>
            <a:off x="4051776" y="2303780"/>
            <a:ext cx="12207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psychology</a:t>
            </a:r>
            <a:endParaRPr lang="en-US" altLang="zh-CN" dirty="0"/>
          </a:p>
        </p:txBody>
      </p:sp>
      <p:sp>
        <p:nvSpPr>
          <p:cNvPr id="12" name="QB_5_AN.33_1#52a824982.blank?pid=435ec7aaf&amp;color=0,55,96&amp;vpa=23&amp;vtp=1&amp;bbb=1"/>
          <p:cNvSpPr/>
          <p:nvPr/>
        </p:nvSpPr>
        <p:spPr>
          <a:xfrm>
            <a:off x="737076" y="2722880"/>
            <a:ext cx="14366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psychological</a:t>
            </a:r>
            <a:endParaRPr lang="en-US" altLang="zh-CN" dirty="0"/>
          </a:p>
        </p:txBody>
      </p:sp>
      <p:sp>
        <p:nvSpPr>
          <p:cNvPr id="14" name="QB_5_AN.35_1#52a824982.blank?pid=435ec7aaf&amp;color=0,55,96&amp;vpa=24&amp;vtp=1&amp;bbb=1"/>
          <p:cNvSpPr/>
          <p:nvPr/>
        </p:nvSpPr>
        <p:spPr>
          <a:xfrm>
            <a:off x="760317" y="3154680"/>
            <a:ext cx="7889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thrillth</a:t>
            </a:r>
            <a:endParaRPr lang="en-US" altLang="zh-CN" dirty="0"/>
          </a:p>
        </p:txBody>
      </p:sp>
      <p:sp>
        <p:nvSpPr>
          <p:cNvPr id="15" name="QB_5_AN.36_1#52a824982.blank?pid=435ec7aaf&amp;color=0,55,96&amp;vpa=25&amp;vtp=1&amp;bbb=1"/>
          <p:cNvSpPr/>
          <p:nvPr/>
        </p:nvSpPr>
        <p:spPr>
          <a:xfrm>
            <a:off x="4976717" y="3141980"/>
            <a:ext cx="9032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rillingth</a:t>
            </a:r>
            <a:endParaRPr lang="en-US" altLang="zh-CN" dirty="0"/>
          </a:p>
        </p:txBody>
      </p:sp>
      <p:sp>
        <p:nvSpPr>
          <p:cNvPr id="16" name="QB_5_AN.37_1#52a824982.blank?pid=435ec7aaf&amp;color=0,55,96&amp;vpa=26&amp;vtp=1&amp;bbb=1"/>
          <p:cNvSpPr/>
          <p:nvPr/>
        </p:nvSpPr>
        <p:spPr>
          <a:xfrm>
            <a:off x="7853267" y="3154680"/>
            <a:ext cx="6492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rilled</a:t>
            </a:r>
            <a:endParaRPr lang="en-US" altLang="zh-CN" dirty="0"/>
          </a:p>
        </p:txBody>
      </p:sp>
      <p:sp>
        <p:nvSpPr>
          <p:cNvPr id="17" name="QB_5_AN.38_1#52a824982.blank?pid=435ec7aaf&amp;color=0,55,96&amp;vpa=27&amp;vtp=1&amp;bbb=1"/>
          <p:cNvSpPr/>
          <p:nvPr/>
        </p:nvSpPr>
        <p:spPr>
          <a:xfrm>
            <a:off x="483076" y="3573780"/>
            <a:ext cx="7889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thriller</a:t>
            </a:r>
            <a:endParaRPr lang="en-US" altLang="zh-CN" dirty="0"/>
          </a:p>
        </p:txBody>
      </p:sp>
      <p:sp>
        <p:nvSpPr>
          <p:cNvPr id="19" name="QB_5_AN.40_1#52a824982.blank?pid=435ec7aaf&amp;color=0,55,96&amp;vpa=28&amp;vtp=1&amp;bbb=1"/>
          <p:cNvSpPr/>
          <p:nvPr/>
        </p:nvSpPr>
        <p:spPr>
          <a:xfrm>
            <a:off x="781526" y="3992880"/>
            <a:ext cx="7635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failure</a:t>
            </a:r>
            <a:endParaRPr lang="en-US" altLang="zh-CN" dirty="0"/>
          </a:p>
        </p:txBody>
      </p:sp>
      <p:sp>
        <p:nvSpPr>
          <p:cNvPr id="20" name="QB_5_AN.41_1#52a824982.blank?pid=435ec7aaf&amp;color=0,55,96&amp;vpa=29&amp;vtp=1&amp;bbb=1"/>
          <p:cNvSpPr/>
          <p:nvPr/>
        </p:nvSpPr>
        <p:spPr>
          <a:xfrm>
            <a:off x="4813776" y="3992880"/>
            <a:ext cx="4714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fail</a:t>
            </a:r>
            <a:endParaRPr lang="en-US" altLang="zh-CN" dirty="0"/>
          </a:p>
        </p:txBody>
      </p:sp>
      <p:sp>
        <p:nvSpPr>
          <p:cNvPr id="22" name="QB_5_AN.43_1#52a824982.blank?pid=435ec7aaf&amp;color=0,55,96&amp;vpa=30&amp;vtp=1&amp;bbb=1"/>
          <p:cNvSpPr/>
          <p:nvPr/>
        </p:nvSpPr>
        <p:spPr>
          <a:xfrm>
            <a:off x="781526" y="4378325"/>
            <a:ext cx="6492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bring</a:t>
            </a:r>
            <a:endParaRPr lang="en-US" altLang="zh-CN" dirty="0"/>
          </a:p>
        </p:txBody>
      </p:sp>
      <p:sp>
        <p:nvSpPr>
          <p:cNvPr id="23" name="QB_5_AN.44_1#52a824982.blank?pid=435ec7aaf&amp;color=0,55,96&amp;vpa=31&amp;vtp=1&amp;bbb=1"/>
          <p:cNvSpPr/>
          <p:nvPr/>
        </p:nvSpPr>
        <p:spPr>
          <a:xfrm>
            <a:off x="1822926" y="4391025"/>
            <a:ext cx="5222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into</a:t>
            </a:r>
            <a:endParaRPr lang="en-US" altLang="zh-CN" dirty="0"/>
          </a:p>
        </p:txBody>
      </p:sp>
      <p:sp>
        <p:nvSpPr>
          <p:cNvPr id="24" name="QB_5_AN.45_1#52a824982.blank?pid=435ec7aaf&amp;color=0,55,96&amp;vpa=32&amp;vtp=1&amp;bbb=1"/>
          <p:cNvSpPr/>
          <p:nvPr/>
        </p:nvSpPr>
        <p:spPr>
          <a:xfrm>
            <a:off x="2496026" y="4391025"/>
            <a:ext cx="6619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focus</a:t>
            </a:r>
            <a:endParaRPr lang="en-US" altLang="zh-CN"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10">
                                            <p:bg/>
                                          </p:spTgt>
                                        </p:tgtEl>
                                        <p:attrNameLst>
                                          <p:attrName>style.visibility</p:attrName>
                                        </p:attrNameLst>
                                      </p:cBhvr>
                                      <p:to>
                                        <p:strVal val="visible"/>
                                      </p:to>
                                    </p:set>
                                    <p:animEffect transition="in" filter="fade">
                                      <p:cBhvr>
                                        <p:cTn id="39" dur="500"/>
                                        <p:tgtEl>
                                          <p:spTgt spid="10">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10">
                                            <p:txEl>
                                              <p:pRg st="0" end="0"/>
                                            </p:txEl>
                                          </p:spTgt>
                                        </p:tgtEl>
                                        <p:attrNameLst>
                                          <p:attrName>style.visibility</p:attrName>
                                        </p:attrNameLst>
                                      </p:cBhvr>
                                      <p:to>
                                        <p:strVal val="visible"/>
                                      </p:to>
                                    </p:set>
                                    <p:animEffect transition="in" filter="fade">
                                      <p:cBhvr>
                                        <p:cTn id="42" dur="500"/>
                                        <p:tgtEl>
                                          <p:spTgt spid="10">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1">
                                            <p:bg/>
                                          </p:spTgt>
                                        </p:tgtEl>
                                        <p:attrNameLst>
                                          <p:attrName>style.visibility</p:attrName>
                                        </p:attrNameLst>
                                      </p:cBhvr>
                                      <p:to>
                                        <p:strVal val="visible"/>
                                      </p:to>
                                    </p:set>
                                    <p:animEffect transition="in" filter="fade">
                                      <p:cBhvr>
                                        <p:cTn id="47" dur="500"/>
                                        <p:tgtEl>
                                          <p:spTgt spid="11">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1">
                                            <p:txEl>
                                              <p:pRg st="0" end="0"/>
                                            </p:txEl>
                                          </p:spTgt>
                                        </p:tgtEl>
                                        <p:attrNameLst>
                                          <p:attrName>style.visibility</p:attrName>
                                        </p:attrNameLst>
                                      </p:cBhvr>
                                      <p:to>
                                        <p:strVal val="visible"/>
                                      </p:to>
                                    </p:set>
                                    <p:animEffect transition="in" filter="fade">
                                      <p:cBhvr>
                                        <p:cTn id="50" dur="500"/>
                                        <p:tgtEl>
                                          <p:spTgt spid="11">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12">
                                            <p:bg/>
                                          </p:spTgt>
                                        </p:tgtEl>
                                        <p:attrNameLst>
                                          <p:attrName>style.visibility</p:attrName>
                                        </p:attrNameLst>
                                      </p:cBhvr>
                                      <p:to>
                                        <p:strVal val="visible"/>
                                      </p:to>
                                    </p:set>
                                    <p:animEffect transition="in" filter="fade">
                                      <p:cBhvr>
                                        <p:cTn id="55" dur="500"/>
                                        <p:tgtEl>
                                          <p:spTgt spid="12">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2">
                                            <p:txEl>
                                              <p:pRg st="0" end="0"/>
                                            </p:txEl>
                                          </p:spTgt>
                                        </p:tgtEl>
                                        <p:attrNameLst>
                                          <p:attrName>style.visibility</p:attrName>
                                        </p:attrNameLst>
                                      </p:cBhvr>
                                      <p:to>
                                        <p:strVal val="visible"/>
                                      </p:to>
                                    </p:set>
                                    <p:animEffect transition="in" filter="fade">
                                      <p:cBhvr>
                                        <p:cTn id="58" dur="500"/>
                                        <p:tgtEl>
                                          <p:spTgt spid="12">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4">
                                            <p:bg/>
                                          </p:spTgt>
                                        </p:tgtEl>
                                        <p:attrNameLst>
                                          <p:attrName>style.visibility</p:attrName>
                                        </p:attrNameLst>
                                      </p:cBhvr>
                                      <p:to>
                                        <p:strVal val="visible"/>
                                      </p:to>
                                    </p:set>
                                    <p:animEffect transition="in" filter="fade">
                                      <p:cBhvr>
                                        <p:cTn id="63" dur="500"/>
                                        <p:tgtEl>
                                          <p:spTgt spid="14">
                                            <p:bg/>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4">
                                            <p:txEl>
                                              <p:pRg st="0" end="0"/>
                                            </p:txEl>
                                          </p:spTgt>
                                        </p:tgtEl>
                                        <p:attrNameLst>
                                          <p:attrName>style.visibility</p:attrName>
                                        </p:attrNameLst>
                                      </p:cBhvr>
                                      <p:to>
                                        <p:strVal val="visible"/>
                                      </p:to>
                                    </p:set>
                                    <p:animEffect transition="in" filter="fade">
                                      <p:cBhvr>
                                        <p:cTn id="66" dur="500"/>
                                        <p:tgtEl>
                                          <p:spTgt spid="14">
                                            <p:txEl>
                                              <p:pRg st="0" end="0"/>
                                            </p:txEl>
                                          </p:spTgt>
                                        </p:tgtEl>
                                      </p:cBhvr>
                                    </p:animEffect>
                                  </p:childTnLst>
                                </p:cTn>
                              </p:par>
                            </p:childTnLst>
                          </p:cTn>
                        </p:par>
                      </p:childTnLst>
                    </p:cTn>
                  </p:par>
                  <p:par>
                    <p:cTn id="67" fill="hold">
                      <p:stCondLst>
                        <p:cond delay="indefinite"/>
                      </p:stCondLst>
                      <p:childTnLst>
                        <p:par>
                          <p:cTn id="68" fill="hold">
                            <p:stCondLst>
                              <p:cond delay="0"/>
                            </p:stCondLst>
                            <p:childTnLst>
                              <p:par>
                                <p:cTn id="69" presetID="10" presetClass="entr" presetSubtype="0" fill="hold" grpId="0" nodeType="clickEffect">
                                  <p:stCondLst>
                                    <p:cond delay="0"/>
                                  </p:stCondLst>
                                  <p:childTnLst>
                                    <p:set>
                                      <p:cBhvr>
                                        <p:cTn id="70" dur="1" fill="hold">
                                          <p:stCondLst>
                                            <p:cond delay="0"/>
                                          </p:stCondLst>
                                        </p:cTn>
                                        <p:tgtEl>
                                          <p:spTgt spid="15">
                                            <p:bg/>
                                          </p:spTgt>
                                        </p:tgtEl>
                                        <p:attrNameLst>
                                          <p:attrName>style.visibility</p:attrName>
                                        </p:attrNameLst>
                                      </p:cBhvr>
                                      <p:to>
                                        <p:strVal val="visible"/>
                                      </p:to>
                                    </p:set>
                                    <p:animEffect transition="in" filter="fade">
                                      <p:cBhvr>
                                        <p:cTn id="71" dur="500"/>
                                        <p:tgtEl>
                                          <p:spTgt spid="15">
                                            <p:bg/>
                                          </p:spTgt>
                                        </p:tgtEl>
                                      </p:cBhvr>
                                    </p:animEffect>
                                  </p:childTnLst>
                                </p:cTn>
                              </p:par>
                              <p:par>
                                <p:cTn id="72" presetID="10" presetClass="entr" presetSubtype="0" fill="hold" grpId="0" nodeType="withEffect">
                                  <p:stCondLst>
                                    <p:cond delay="0"/>
                                  </p:stCondLst>
                                  <p:childTnLst>
                                    <p:set>
                                      <p:cBhvr>
                                        <p:cTn id="73" dur="1" fill="hold">
                                          <p:stCondLst>
                                            <p:cond delay="0"/>
                                          </p:stCondLst>
                                        </p:cTn>
                                        <p:tgtEl>
                                          <p:spTgt spid="15">
                                            <p:txEl>
                                              <p:pRg st="0" end="0"/>
                                            </p:txEl>
                                          </p:spTgt>
                                        </p:tgtEl>
                                        <p:attrNameLst>
                                          <p:attrName>style.visibility</p:attrName>
                                        </p:attrNameLst>
                                      </p:cBhvr>
                                      <p:to>
                                        <p:strVal val="visible"/>
                                      </p:to>
                                    </p:set>
                                    <p:animEffect transition="in" filter="fade">
                                      <p:cBhvr>
                                        <p:cTn id="74" dur="500"/>
                                        <p:tgtEl>
                                          <p:spTgt spid="15">
                                            <p:txEl>
                                              <p:pRg st="0" end="0"/>
                                            </p:txEl>
                                          </p:spTgt>
                                        </p:tgtEl>
                                      </p:cBhvr>
                                    </p:animEffect>
                                  </p:childTnLst>
                                </p:cTn>
                              </p:par>
                            </p:childTnLst>
                          </p:cTn>
                        </p:par>
                      </p:childTnLst>
                    </p:cTn>
                  </p:par>
                  <p:par>
                    <p:cTn id="75" fill="hold">
                      <p:stCondLst>
                        <p:cond delay="indefinite"/>
                      </p:stCondLst>
                      <p:childTnLst>
                        <p:par>
                          <p:cTn id="76" fill="hold">
                            <p:stCondLst>
                              <p:cond delay="0"/>
                            </p:stCondLst>
                            <p:childTnLst>
                              <p:par>
                                <p:cTn id="77" presetID="10" presetClass="entr" presetSubtype="0" fill="hold" grpId="0" nodeType="clickEffect">
                                  <p:stCondLst>
                                    <p:cond delay="0"/>
                                  </p:stCondLst>
                                  <p:childTnLst>
                                    <p:set>
                                      <p:cBhvr>
                                        <p:cTn id="78" dur="1" fill="hold">
                                          <p:stCondLst>
                                            <p:cond delay="0"/>
                                          </p:stCondLst>
                                        </p:cTn>
                                        <p:tgtEl>
                                          <p:spTgt spid="16">
                                            <p:bg/>
                                          </p:spTgt>
                                        </p:tgtEl>
                                        <p:attrNameLst>
                                          <p:attrName>style.visibility</p:attrName>
                                        </p:attrNameLst>
                                      </p:cBhvr>
                                      <p:to>
                                        <p:strVal val="visible"/>
                                      </p:to>
                                    </p:set>
                                    <p:animEffect transition="in" filter="fade">
                                      <p:cBhvr>
                                        <p:cTn id="79" dur="500"/>
                                        <p:tgtEl>
                                          <p:spTgt spid="16">
                                            <p:bg/>
                                          </p:spTgt>
                                        </p:tgtEl>
                                      </p:cBhvr>
                                    </p:animEffect>
                                  </p:childTnLst>
                                </p:cTn>
                              </p:par>
                              <p:par>
                                <p:cTn id="80" presetID="10" presetClass="entr" presetSubtype="0" fill="hold" grpId="0" nodeType="withEffect">
                                  <p:stCondLst>
                                    <p:cond delay="0"/>
                                  </p:stCondLst>
                                  <p:childTnLst>
                                    <p:set>
                                      <p:cBhvr>
                                        <p:cTn id="81" dur="1" fill="hold">
                                          <p:stCondLst>
                                            <p:cond delay="0"/>
                                          </p:stCondLst>
                                        </p:cTn>
                                        <p:tgtEl>
                                          <p:spTgt spid="16">
                                            <p:txEl>
                                              <p:pRg st="0" end="0"/>
                                            </p:txEl>
                                          </p:spTgt>
                                        </p:tgtEl>
                                        <p:attrNameLst>
                                          <p:attrName>style.visibility</p:attrName>
                                        </p:attrNameLst>
                                      </p:cBhvr>
                                      <p:to>
                                        <p:strVal val="visible"/>
                                      </p:to>
                                    </p:set>
                                    <p:animEffect transition="in" filter="fade">
                                      <p:cBhvr>
                                        <p:cTn id="82" dur="500"/>
                                        <p:tgtEl>
                                          <p:spTgt spid="16">
                                            <p:txEl>
                                              <p:pRg st="0" end="0"/>
                                            </p:txEl>
                                          </p:spTgt>
                                        </p:tgtEl>
                                      </p:cBhvr>
                                    </p:animEffect>
                                  </p:childTnLst>
                                </p:cTn>
                              </p:par>
                            </p:childTnLst>
                          </p:cTn>
                        </p:par>
                      </p:childTnLst>
                    </p:cTn>
                  </p:par>
                  <p:par>
                    <p:cTn id="83" fill="hold">
                      <p:stCondLst>
                        <p:cond delay="indefinite"/>
                      </p:stCondLst>
                      <p:childTnLst>
                        <p:par>
                          <p:cTn id="84" fill="hold">
                            <p:stCondLst>
                              <p:cond delay="0"/>
                            </p:stCondLst>
                            <p:childTnLst>
                              <p:par>
                                <p:cTn id="85" presetID="10" presetClass="entr" presetSubtype="0" fill="hold" grpId="0" nodeType="clickEffect">
                                  <p:stCondLst>
                                    <p:cond delay="0"/>
                                  </p:stCondLst>
                                  <p:childTnLst>
                                    <p:set>
                                      <p:cBhvr>
                                        <p:cTn id="86" dur="1" fill="hold">
                                          <p:stCondLst>
                                            <p:cond delay="0"/>
                                          </p:stCondLst>
                                        </p:cTn>
                                        <p:tgtEl>
                                          <p:spTgt spid="17">
                                            <p:bg/>
                                          </p:spTgt>
                                        </p:tgtEl>
                                        <p:attrNameLst>
                                          <p:attrName>style.visibility</p:attrName>
                                        </p:attrNameLst>
                                      </p:cBhvr>
                                      <p:to>
                                        <p:strVal val="visible"/>
                                      </p:to>
                                    </p:set>
                                    <p:animEffect transition="in" filter="fade">
                                      <p:cBhvr>
                                        <p:cTn id="87" dur="500"/>
                                        <p:tgtEl>
                                          <p:spTgt spid="17">
                                            <p:bg/>
                                          </p:spTgt>
                                        </p:tgtEl>
                                      </p:cBhvr>
                                    </p:animEffect>
                                  </p:childTnLst>
                                </p:cTn>
                              </p:par>
                              <p:par>
                                <p:cTn id="88" presetID="10" presetClass="entr" presetSubtype="0" fill="hold" grpId="0" nodeType="withEffect">
                                  <p:stCondLst>
                                    <p:cond delay="0"/>
                                  </p:stCondLst>
                                  <p:childTnLst>
                                    <p:set>
                                      <p:cBhvr>
                                        <p:cTn id="89" dur="1" fill="hold">
                                          <p:stCondLst>
                                            <p:cond delay="0"/>
                                          </p:stCondLst>
                                        </p:cTn>
                                        <p:tgtEl>
                                          <p:spTgt spid="17">
                                            <p:txEl>
                                              <p:pRg st="0" end="0"/>
                                            </p:txEl>
                                          </p:spTgt>
                                        </p:tgtEl>
                                        <p:attrNameLst>
                                          <p:attrName>style.visibility</p:attrName>
                                        </p:attrNameLst>
                                      </p:cBhvr>
                                      <p:to>
                                        <p:strVal val="visible"/>
                                      </p:to>
                                    </p:set>
                                    <p:animEffect transition="in" filter="fade">
                                      <p:cBhvr>
                                        <p:cTn id="90" dur="500"/>
                                        <p:tgtEl>
                                          <p:spTgt spid="17">
                                            <p:txEl>
                                              <p:pRg st="0" end="0"/>
                                            </p:txEl>
                                          </p:spTgt>
                                        </p:tgtEl>
                                      </p:cBhvr>
                                    </p:animEffect>
                                  </p:childTnLst>
                                </p:cTn>
                              </p:par>
                            </p:childTnLst>
                          </p:cTn>
                        </p:par>
                      </p:childTnLst>
                    </p:cTn>
                  </p:par>
                  <p:par>
                    <p:cTn id="91" fill="hold">
                      <p:stCondLst>
                        <p:cond delay="indefinite"/>
                      </p:stCondLst>
                      <p:childTnLst>
                        <p:par>
                          <p:cTn id="92" fill="hold">
                            <p:stCondLst>
                              <p:cond delay="0"/>
                            </p:stCondLst>
                            <p:childTnLst>
                              <p:par>
                                <p:cTn id="93" presetID="10" presetClass="entr" presetSubtype="0" fill="hold" grpId="0" nodeType="clickEffect">
                                  <p:stCondLst>
                                    <p:cond delay="0"/>
                                  </p:stCondLst>
                                  <p:childTnLst>
                                    <p:set>
                                      <p:cBhvr>
                                        <p:cTn id="94" dur="1" fill="hold">
                                          <p:stCondLst>
                                            <p:cond delay="0"/>
                                          </p:stCondLst>
                                        </p:cTn>
                                        <p:tgtEl>
                                          <p:spTgt spid="19">
                                            <p:bg/>
                                          </p:spTgt>
                                        </p:tgtEl>
                                        <p:attrNameLst>
                                          <p:attrName>style.visibility</p:attrName>
                                        </p:attrNameLst>
                                      </p:cBhvr>
                                      <p:to>
                                        <p:strVal val="visible"/>
                                      </p:to>
                                    </p:set>
                                    <p:animEffect transition="in" filter="fade">
                                      <p:cBhvr>
                                        <p:cTn id="95" dur="500"/>
                                        <p:tgtEl>
                                          <p:spTgt spid="19">
                                            <p:bg/>
                                          </p:spTgt>
                                        </p:tgtEl>
                                      </p:cBhvr>
                                    </p:animEffect>
                                  </p:childTnLst>
                                </p:cTn>
                              </p:par>
                              <p:par>
                                <p:cTn id="96" presetID="10" presetClass="entr" presetSubtype="0" fill="hold" grpId="0" nodeType="withEffect">
                                  <p:stCondLst>
                                    <p:cond delay="0"/>
                                  </p:stCondLst>
                                  <p:childTnLst>
                                    <p:set>
                                      <p:cBhvr>
                                        <p:cTn id="97" dur="1" fill="hold">
                                          <p:stCondLst>
                                            <p:cond delay="0"/>
                                          </p:stCondLst>
                                        </p:cTn>
                                        <p:tgtEl>
                                          <p:spTgt spid="19">
                                            <p:txEl>
                                              <p:pRg st="0" end="0"/>
                                            </p:txEl>
                                          </p:spTgt>
                                        </p:tgtEl>
                                        <p:attrNameLst>
                                          <p:attrName>style.visibility</p:attrName>
                                        </p:attrNameLst>
                                      </p:cBhvr>
                                      <p:to>
                                        <p:strVal val="visible"/>
                                      </p:to>
                                    </p:set>
                                    <p:animEffect transition="in" filter="fade">
                                      <p:cBhvr>
                                        <p:cTn id="98" dur="500"/>
                                        <p:tgtEl>
                                          <p:spTgt spid="19">
                                            <p:txEl>
                                              <p:pRg st="0" end="0"/>
                                            </p:txEl>
                                          </p:spTgt>
                                        </p:tgtEl>
                                      </p:cBhvr>
                                    </p:animEffect>
                                  </p:childTnLst>
                                </p:cTn>
                              </p:par>
                            </p:childTnLst>
                          </p:cTn>
                        </p:par>
                      </p:childTnLst>
                    </p:cTn>
                  </p:par>
                  <p:par>
                    <p:cTn id="99" fill="hold">
                      <p:stCondLst>
                        <p:cond delay="indefinite"/>
                      </p:stCondLst>
                      <p:childTnLst>
                        <p:par>
                          <p:cTn id="100" fill="hold">
                            <p:stCondLst>
                              <p:cond delay="0"/>
                            </p:stCondLst>
                            <p:childTnLst>
                              <p:par>
                                <p:cTn id="101" presetID="10" presetClass="entr" presetSubtype="0" fill="hold" grpId="0" nodeType="clickEffect">
                                  <p:stCondLst>
                                    <p:cond delay="0"/>
                                  </p:stCondLst>
                                  <p:childTnLst>
                                    <p:set>
                                      <p:cBhvr>
                                        <p:cTn id="102" dur="1" fill="hold">
                                          <p:stCondLst>
                                            <p:cond delay="0"/>
                                          </p:stCondLst>
                                        </p:cTn>
                                        <p:tgtEl>
                                          <p:spTgt spid="20">
                                            <p:bg/>
                                          </p:spTgt>
                                        </p:tgtEl>
                                        <p:attrNameLst>
                                          <p:attrName>style.visibility</p:attrName>
                                        </p:attrNameLst>
                                      </p:cBhvr>
                                      <p:to>
                                        <p:strVal val="visible"/>
                                      </p:to>
                                    </p:set>
                                    <p:animEffect transition="in" filter="fade">
                                      <p:cBhvr>
                                        <p:cTn id="103" dur="500"/>
                                        <p:tgtEl>
                                          <p:spTgt spid="20">
                                            <p:bg/>
                                          </p:spTgt>
                                        </p:tgtEl>
                                      </p:cBhvr>
                                    </p:animEffect>
                                  </p:childTnLst>
                                </p:cTn>
                              </p:par>
                              <p:par>
                                <p:cTn id="104" presetID="10" presetClass="entr" presetSubtype="0" fill="hold" grpId="0" nodeType="withEffect">
                                  <p:stCondLst>
                                    <p:cond delay="0"/>
                                  </p:stCondLst>
                                  <p:childTnLst>
                                    <p:set>
                                      <p:cBhvr>
                                        <p:cTn id="105" dur="1" fill="hold">
                                          <p:stCondLst>
                                            <p:cond delay="0"/>
                                          </p:stCondLst>
                                        </p:cTn>
                                        <p:tgtEl>
                                          <p:spTgt spid="20">
                                            <p:txEl>
                                              <p:pRg st="0" end="0"/>
                                            </p:txEl>
                                          </p:spTgt>
                                        </p:tgtEl>
                                        <p:attrNameLst>
                                          <p:attrName>style.visibility</p:attrName>
                                        </p:attrNameLst>
                                      </p:cBhvr>
                                      <p:to>
                                        <p:strVal val="visible"/>
                                      </p:to>
                                    </p:set>
                                    <p:animEffect transition="in" filter="fade">
                                      <p:cBhvr>
                                        <p:cTn id="106" dur="500"/>
                                        <p:tgtEl>
                                          <p:spTgt spid="20">
                                            <p:txEl>
                                              <p:pRg st="0" end="0"/>
                                            </p:txEl>
                                          </p:spTgt>
                                        </p:tgtEl>
                                      </p:cBhvr>
                                    </p:animEffect>
                                  </p:childTnLst>
                                </p:cTn>
                              </p:par>
                            </p:childTnLst>
                          </p:cTn>
                        </p:par>
                      </p:childTnLst>
                    </p:cTn>
                  </p:par>
                  <p:par>
                    <p:cTn id="107" fill="hold">
                      <p:stCondLst>
                        <p:cond delay="indefinite"/>
                      </p:stCondLst>
                      <p:childTnLst>
                        <p:par>
                          <p:cTn id="108" fill="hold">
                            <p:stCondLst>
                              <p:cond delay="0"/>
                            </p:stCondLst>
                            <p:childTnLst>
                              <p:par>
                                <p:cTn id="109" presetID="10" presetClass="entr" presetSubtype="0" fill="hold" grpId="0" nodeType="clickEffect">
                                  <p:stCondLst>
                                    <p:cond delay="0"/>
                                  </p:stCondLst>
                                  <p:childTnLst>
                                    <p:set>
                                      <p:cBhvr>
                                        <p:cTn id="110" dur="1" fill="hold">
                                          <p:stCondLst>
                                            <p:cond delay="0"/>
                                          </p:stCondLst>
                                        </p:cTn>
                                        <p:tgtEl>
                                          <p:spTgt spid="22">
                                            <p:bg/>
                                          </p:spTgt>
                                        </p:tgtEl>
                                        <p:attrNameLst>
                                          <p:attrName>style.visibility</p:attrName>
                                        </p:attrNameLst>
                                      </p:cBhvr>
                                      <p:to>
                                        <p:strVal val="visible"/>
                                      </p:to>
                                    </p:set>
                                    <p:animEffect transition="in" filter="fade">
                                      <p:cBhvr>
                                        <p:cTn id="111" dur="500"/>
                                        <p:tgtEl>
                                          <p:spTgt spid="22">
                                            <p:bg/>
                                          </p:spTgt>
                                        </p:tgtEl>
                                      </p:cBhvr>
                                    </p:animEffect>
                                  </p:childTnLst>
                                </p:cTn>
                              </p:par>
                              <p:par>
                                <p:cTn id="112" presetID="10" presetClass="entr" presetSubtype="0" fill="hold" grpId="0" nodeType="withEffect">
                                  <p:stCondLst>
                                    <p:cond delay="0"/>
                                  </p:stCondLst>
                                  <p:childTnLst>
                                    <p:set>
                                      <p:cBhvr>
                                        <p:cTn id="113" dur="1" fill="hold">
                                          <p:stCondLst>
                                            <p:cond delay="0"/>
                                          </p:stCondLst>
                                        </p:cTn>
                                        <p:tgtEl>
                                          <p:spTgt spid="22">
                                            <p:txEl>
                                              <p:pRg st="0" end="0"/>
                                            </p:txEl>
                                          </p:spTgt>
                                        </p:tgtEl>
                                        <p:attrNameLst>
                                          <p:attrName>style.visibility</p:attrName>
                                        </p:attrNameLst>
                                      </p:cBhvr>
                                      <p:to>
                                        <p:strVal val="visible"/>
                                      </p:to>
                                    </p:set>
                                    <p:animEffect transition="in" filter="fade">
                                      <p:cBhvr>
                                        <p:cTn id="114" dur="500"/>
                                        <p:tgtEl>
                                          <p:spTgt spid="22">
                                            <p:txEl>
                                              <p:pRg st="0" end="0"/>
                                            </p:txEl>
                                          </p:spTgt>
                                        </p:tgtEl>
                                      </p:cBhvr>
                                    </p:animEffect>
                                  </p:childTnLst>
                                </p:cTn>
                              </p:par>
                            </p:childTnLst>
                          </p:cTn>
                        </p:par>
                      </p:childTnLst>
                    </p:cTn>
                  </p:par>
                  <p:par>
                    <p:cTn id="115" fill="hold">
                      <p:stCondLst>
                        <p:cond delay="indefinite"/>
                      </p:stCondLst>
                      <p:childTnLst>
                        <p:par>
                          <p:cTn id="116" fill="hold">
                            <p:stCondLst>
                              <p:cond delay="0"/>
                            </p:stCondLst>
                            <p:childTnLst>
                              <p:par>
                                <p:cTn id="117" presetID="10" presetClass="entr" presetSubtype="0" fill="hold" grpId="0" nodeType="clickEffect">
                                  <p:stCondLst>
                                    <p:cond delay="0"/>
                                  </p:stCondLst>
                                  <p:childTnLst>
                                    <p:set>
                                      <p:cBhvr>
                                        <p:cTn id="118" dur="1" fill="hold">
                                          <p:stCondLst>
                                            <p:cond delay="0"/>
                                          </p:stCondLst>
                                        </p:cTn>
                                        <p:tgtEl>
                                          <p:spTgt spid="23">
                                            <p:bg/>
                                          </p:spTgt>
                                        </p:tgtEl>
                                        <p:attrNameLst>
                                          <p:attrName>style.visibility</p:attrName>
                                        </p:attrNameLst>
                                      </p:cBhvr>
                                      <p:to>
                                        <p:strVal val="visible"/>
                                      </p:to>
                                    </p:set>
                                    <p:animEffect transition="in" filter="fade">
                                      <p:cBhvr>
                                        <p:cTn id="119" dur="500"/>
                                        <p:tgtEl>
                                          <p:spTgt spid="23">
                                            <p:bg/>
                                          </p:spTgt>
                                        </p:tgtEl>
                                      </p:cBhvr>
                                    </p:animEffect>
                                  </p:childTnLst>
                                </p:cTn>
                              </p:par>
                              <p:par>
                                <p:cTn id="120" presetID="10" presetClass="entr" presetSubtype="0" fill="hold" grpId="0" nodeType="withEffect">
                                  <p:stCondLst>
                                    <p:cond delay="0"/>
                                  </p:stCondLst>
                                  <p:childTnLst>
                                    <p:set>
                                      <p:cBhvr>
                                        <p:cTn id="121" dur="1" fill="hold">
                                          <p:stCondLst>
                                            <p:cond delay="0"/>
                                          </p:stCondLst>
                                        </p:cTn>
                                        <p:tgtEl>
                                          <p:spTgt spid="23">
                                            <p:txEl>
                                              <p:pRg st="0" end="0"/>
                                            </p:txEl>
                                          </p:spTgt>
                                        </p:tgtEl>
                                        <p:attrNameLst>
                                          <p:attrName>style.visibility</p:attrName>
                                        </p:attrNameLst>
                                      </p:cBhvr>
                                      <p:to>
                                        <p:strVal val="visible"/>
                                      </p:to>
                                    </p:set>
                                    <p:animEffect transition="in" filter="fade">
                                      <p:cBhvr>
                                        <p:cTn id="122" dur="500"/>
                                        <p:tgtEl>
                                          <p:spTgt spid="23">
                                            <p:txEl>
                                              <p:pRg st="0" end="0"/>
                                            </p:txEl>
                                          </p:spTgt>
                                        </p:tgtEl>
                                      </p:cBhvr>
                                    </p:animEffect>
                                  </p:childTnLst>
                                </p:cTn>
                              </p:par>
                            </p:childTnLst>
                          </p:cTn>
                        </p:par>
                      </p:childTnLst>
                    </p:cTn>
                  </p:par>
                  <p:par>
                    <p:cTn id="123" fill="hold">
                      <p:stCondLst>
                        <p:cond delay="indefinite"/>
                      </p:stCondLst>
                      <p:childTnLst>
                        <p:par>
                          <p:cTn id="124" fill="hold">
                            <p:stCondLst>
                              <p:cond delay="0"/>
                            </p:stCondLst>
                            <p:childTnLst>
                              <p:par>
                                <p:cTn id="125" presetID="10" presetClass="entr" presetSubtype="0" fill="hold" grpId="0" nodeType="clickEffect">
                                  <p:stCondLst>
                                    <p:cond delay="0"/>
                                  </p:stCondLst>
                                  <p:childTnLst>
                                    <p:set>
                                      <p:cBhvr>
                                        <p:cTn id="126" dur="1" fill="hold">
                                          <p:stCondLst>
                                            <p:cond delay="0"/>
                                          </p:stCondLst>
                                        </p:cTn>
                                        <p:tgtEl>
                                          <p:spTgt spid="24">
                                            <p:bg/>
                                          </p:spTgt>
                                        </p:tgtEl>
                                        <p:attrNameLst>
                                          <p:attrName>style.visibility</p:attrName>
                                        </p:attrNameLst>
                                      </p:cBhvr>
                                      <p:to>
                                        <p:strVal val="visible"/>
                                      </p:to>
                                    </p:set>
                                    <p:animEffect transition="in" filter="fade">
                                      <p:cBhvr>
                                        <p:cTn id="127" dur="500"/>
                                        <p:tgtEl>
                                          <p:spTgt spid="24">
                                            <p:bg/>
                                          </p:spTgt>
                                        </p:tgtEl>
                                      </p:cBhvr>
                                    </p:animEffect>
                                  </p:childTnLst>
                                </p:cTn>
                              </p:par>
                              <p:par>
                                <p:cTn id="128" presetID="10" presetClass="entr" presetSubtype="0" fill="hold" grpId="0" nodeType="withEffect">
                                  <p:stCondLst>
                                    <p:cond delay="0"/>
                                  </p:stCondLst>
                                  <p:childTnLst>
                                    <p:set>
                                      <p:cBhvr>
                                        <p:cTn id="129" dur="1" fill="hold">
                                          <p:stCondLst>
                                            <p:cond delay="0"/>
                                          </p:stCondLst>
                                        </p:cTn>
                                        <p:tgtEl>
                                          <p:spTgt spid="24">
                                            <p:txEl>
                                              <p:pRg st="0" end="0"/>
                                            </p:txEl>
                                          </p:spTgt>
                                        </p:tgtEl>
                                        <p:attrNameLst>
                                          <p:attrName>style.visibility</p:attrName>
                                        </p:attrNameLst>
                                      </p:cBhvr>
                                      <p:to>
                                        <p:strVal val="visible"/>
                                      </p:to>
                                    </p:set>
                                    <p:animEffect transition="in" filter="fade">
                                      <p:cBhvr>
                                        <p:cTn id="130" dur="500"/>
                                        <p:tgtEl>
                                          <p:spTgt spid="2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P spid="10" grpId="0" build="p" animBg="1"/>
      <p:bldP spid="11" grpId="0" build="p" animBg="1"/>
      <p:bldP spid="12" grpId="0" build="p" animBg="1"/>
      <p:bldP spid="14" grpId="0" build="p" animBg="1"/>
      <p:bldP spid="15" grpId="0" build="p" animBg="1"/>
      <p:bldP spid="16" grpId="0" build="p" animBg="1"/>
      <p:bldP spid="17" grpId="0" build="p" animBg="1"/>
      <p:bldP spid="19" grpId="0" build="p" animBg="1"/>
      <p:bldP spid="20" grpId="0" build="p" animBg="1"/>
      <p:bldP spid="22" grpId="0" build="p" animBg="1"/>
      <p:bldP spid="23" grpId="0" build="p" animBg="1"/>
      <p:bldP spid="24" grpId="0" build="p" animBg="1"/>
    </p:bldLst>
  </p:timing>
</p:sld>
</file>

<file path=ppt/slides/slide12.xml><?xml version="1.0" encoding="utf-8"?>
<p:sld xmlns:a="http://schemas.openxmlformats.org/drawingml/2006/main" xmlns:r="http://schemas.openxmlformats.org/officeDocument/2006/relationships" xmlns:p="http://schemas.openxmlformats.org/presentationml/2006/main">
  <p:cSld name="Slide 15">
    <p:spTree>
      <p:nvGrpSpPr>
        <p:cNvPr id="1" name=""/>
        <p:cNvGrpSpPr/>
        <p:nvPr/>
      </p:nvGrpSpPr>
      <p:grpSpPr>
        <a:xfrm>
          <a:off x="0" y="0"/>
          <a:ext cx="0" cy="0"/>
          <a:chOff x="0" y="0"/>
          <a:chExt cx="0" cy="0"/>
        </a:xfrm>
      </p:grpSpPr>
      <p:sp>
        <p:nvSpPr>
          <p:cNvPr id="2" name="QB_5_BD.46_1#212abfb5d?pid=435ec7aaf&amp;color=0,55,96&amp;vtp=1&amp;bt=1&amp;bbb=1"/>
          <p:cNvSpPr/>
          <p:nvPr/>
        </p:nvSpPr>
        <p:spPr>
          <a:xfrm>
            <a:off x="502920" y="1508760"/>
            <a:ext cx="10570464" cy="2446655"/>
          </a:xfrm>
          <a:prstGeom prst="rect">
            <a:avLst/>
          </a:prstGeom>
          <a:noFill/>
          <a:ln/>
        </p:spPr>
        <p:txBody>
          <a:bodyPr wrap="none" lIns="0" tIns="0" rIns="0" bIns="0" rtlCol="0" anchor="t"/>
          <a:lstStyle/>
          <a:p>
            <a:pPr algn="l">
              <a:lnSpc>
                <a:spcPts val="3300"/>
              </a:lnSpc>
            </a:pPr>
            <a:r>
              <a:rPr lang="en-US" altLang="zh-CN" sz="1800" b="0" i="0" dirty="0">
                <a:solidFill>
                  <a:srgbClr val="003760"/>
                </a:solidFill>
                <a:latin typeface="Times New Roman" pitchFamily="34" charset="0"/>
                <a:ea typeface="微软雅黑" pitchFamily="34" charset="-122"/>
                <a:cs typeface="Times New Roman" pitchFamily="34" charset="-120"/>
              </a:rPr>
              <a:t>14.good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money</a:t>
            </a:r>
            <a:r>
              <a:rPr lang="en-US" altLang="zh-CN" sz="1800" b="0" i="0">
                <a:solidFill>
                  <a:srgbClr val="003760"/>
                </a:solidFill>
                <a:latin typeface="SimSun" pitchFamily="34" charset="0"/>
                <a:ea typeface="SimSun" pitchFamily="34" charset="-122"/>
                <a:cs typeface="SimSun" pitchFamily="34" charset="-120"/>
              </a:rPr>
              <a:t> </a:t>
            </a:r>
            <a:r>
              <a:rPr lang="en-US" altLang="zh-CN" sz="1800" i="0">
                <a:solidFill>
                  <a:srgbClr val="003760"/>
                </a:solidFill>
                <a:latin typeface="SimSun" pitchFamily="34" charset="0"/>
                <a:ea typeface="SimSun" pitchFamily="34" charset="-122"/>
                <a:cs typeface="SimSun" pitchFamily="34" charset="-120"/>
              </a:rPr>
              <a:t>__________</a:t>
            </a: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15.</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_____ ____ ______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独一无二</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16.take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one's</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life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________________</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17.</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_______ ____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理解；弄清楚</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18.refer</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to</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____________________</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1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19.stand</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for</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____________</a:t>
            </a:r>
            <a:endParaRPr lang="en-US" altLang="zh-CN" sz="1800" dirty="0"/>
          </a:p>
        </p:txBody>
      </p:sp>
      <p:sp>
        <p:nvSpPr>
          <p:cNvPr id="3" name="QB_5_AN.47_1#212abfb5d.blank?pid=435ec7aaf&amp;color=0,55,96&amp;vpa=33&amp;vtp=1&amp;bbb=1"/>
          <p:cNvSpPr/>
          <p:nvPr/>
        </p:nvSpPr>
        <p:spPr>
          <a:xfrm>
            <a:off x="2102326" y="1478280"/>
            <a:ext cx="1081088" cy="35433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大笔的钱</a:t>
            </a:r>
            <a:endParaRPr lang="en-US" altLang="zh-CN" dirty="0"/>
          </a:p>
        </p:txBody>
      </p:sp>
      <p:sp>
        <p:nvSpPr>
          <p:cNvPr id="5" name="QB_5_AN.49_1#212abfb5d.blank?pid=435ec7aaf&amp;color=0,55,96&amp;vpa=34&amp;vtp=1&amp;bbb=1"/>
          <p:cNvSpPr/>
          <p:nvPr/>
        </p:nvSpPr>
        <p:spPr>
          <a:xfrm>
            <a:off x="794226" y="1897380"/>
            <a:ext cx="5095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like</a:t>
            </a:r>
            <a:endParaRPr lang="en-US" altLang="zh-CN" dirty="0"/>
          </a:p>
        </p:txBody>
      </p:sp>
      <p:sp>
        <p:nvSpPr>
          <p:cNvPr id="6" name="QB_5_AN.50_1#212abfb5d.blank?pid=435ec7aaf&amp;color=0,55,96&amp;vpa=35&amp;vtp=1&amp;bbb=1"/>
          <p:cNvSpPr/>
          <p:nvPr/>
        </p:nvSpPr>
        <p:spPr>
          <a:xfrm>
            <a:off x="1480026" y="1897380"/>
            <a:ext cx="3952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no</a:t>
            </a:r>
            <a:endParaRPr lang="en-US" altLang="zh-CN" dirty="0"/>
          </a:p>
        </p:txBody>
      </p:sp>
      <p:sp>
        <p:nvSpPr>
          <p:cNvPr id="7" name="QB_5_AN.51_1#212abfb5d.blank?pid=435ec7aaf&amp;color=0,55,96&amp;vpa=36&amp;vtp=1&amp;bbb=1"/>
          <p:cNvSpPr/>
          <p:nvPr/>
        </p:nvSpPr>
        <p:spPr>
          <a:xfrm>
            <a:off x="2051526" y="1897380"/>
            <a:ext cx="6365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other</a:t>
            </a:r>
            <a:endParaRPr lang="en-US" altLang="zh-CN" dirty="0"/>
          </a:p>
        </p:txBody>
      </p:sp>
      <p:sp>
        <p:nvSpPr>
          <p:cNvPr id="9" name="QB_5_AN.53_1#212abfb5d.blank?pid=435ec7aaf&amp;color=0,55,96&amp;vpa=37&amp;vtp=1&amp;bbb=1"/>
          <p:cNvSpPr/>
          <p:nvPr/>
        </p:nvSpPr>
        <p:spPr>
          <a:xfrm>
            <a:off x="2283301" y="2316480"/>
            <a:ext cx="1766888" cy="35433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夺去某人的生命</a:t>
            </a:r>
            <a:endParaRPr lang="en-US" altLang="zh-CN" dirty="0"/>
          </a:p>
        </p:txBody>
      </p:sp>
      <p:sp>
        <p:nvSpPr>
          <p:cNvPr id="11" name="QB_5_AN.55_1#212abfb5d.blank?pid=435ec7aaf&amp;color=0,55,96&amp;vpa=38&amp;vtp=1&amp;bbb=1"/>
          <p:cNvSpPr/>
          <p:nvPr/>
        </p:nvSpPr>
        <p:spPr>
          <a:xfrm>
            <a:off x="806926" y="2722880"/>
            <a:ext cx="7127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figure</a:t>
            </a:r>
            <a:endParaRPr lang="en-US" altLang="zh-CN" dirty="0"/>
          </a:p>
        </p:txBody>
      </p:sp>
      <p:sp>
        <p:nvSpPr>
          <p:cNvPr id="12" name="QB_5_AN.56_1#212abfb5d.blank?pid=435ec7aaf&amp;color=0,55,96&amp;vpa=39&amp;vtp=1&amp;bbb=1"/>
          <p:cNvSpPr/>
          <p:nvPr/>
        </p:nvSpPr>
        <p:spPr>
          <a:xfrm>
            <a:off x="1683226" y="2735580"/>
            <a:ext cx="4587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out</a:t>
            </a:r>
            <a:endParaRPr lang="en-US" altLang="zh-CN" dirty="0"/>
          </a:p>
        </p:txBody>
      </p:sp>
      <p:sp>
        <p:nvSpPr>
          <p:cNvPr id="14" name="QB_5_AN.58_1#212abfb5d.blank?pid=435ec7aaf&amp;color=0,55,96&amp;vpa=40&amp;vtp=1&amp;bbb=1"/>
          <p:cNvSpPr/>
          <p:nvPr/>
        </p:nvSpPr>
        <p:spPr>
          <a:xfrm>
            <a:off x="1632426" y="3154680"/>
            <a:ext cx="2224088" cy="35433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指的是；涉及；提及</a:t>
            </a:r>
            <a:endParaRPr lang="en-US" altLang="zh-CN" dirty="0"/>
          </a:p>
        </p:txBody>
      </p:sp>
      <p:sp>
        <p:nvSpPr>
          <p:cNvPr id="16" name="QB_5_AN.60_1#212abfb5d.blank?pid=435ec7aaf&amp;color=0,55,96&amp;vpa=41&amp;vtp=1&amp;bbb=1"/>
          <p:cNvSpPr/>
          <p:nvPr/>
        </p:nvSpPr>
        <p:spPr>
          <a:xfrm>
            <a:off x="1772126" y="3552825"/>
            <a:ext cx="1309688" cy="35433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代表；象征</a:t>
            </a:r>
            <a:endParaRPr lang="en-US" altLang="zh-CN"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1">
                                            <p:bg/>
                                          </p:spTgt>
                                        </p:tgtEl>
                                        <p:attrNameLst>
                                          <p:attrName>style.visibility</p:attrName>
                                        </p:attrNameLst>
                                      </p:cBhvr>
                                      <p:to>
                                        <p:strVal val="visible"/>
                                      </p:to>
                                    </p:set>
                                    <p:animEffect transition="in" filter="fade">
                                      <p:cBhvr>
                                        <p:cTn id="47" dur="500"/>
                                        <p:tgtEl>
                                          <p:spTgt spid="11">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1">
                                            <p:txEl>
                                              <p:pRg st="0" end="0"/>
                                            </p:txEl>
                                          </p:spTgt>
                                        </p:tgtEl>
                                        <p:attrNameLst>
                                          <p:attrName>style.visibility</p:attrName>
                                        </p:attrNameLst>
                                      </p:cBhvr>
                                      <p:to>
                                        <p:strVal val="visible"/>
                                      </p:to>
                                    </p:set>
                                    <p:animEffect transition="in" filter="fade">
                                      <p:cBhvr>
                                        <p:cTn id="50" dur="500"/>
                                        <p:tgtEl>
                                          <p:spTgt spid="11">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12">
                                            <p:bg/>
                                          </p:spTgt>
                                        </p:tgtEl>
                                        <p:attrNameLst>
                                          <p:attrName>style.visibility</p:attrName>
                                        </p:attrNameLst>
                                      </p:cBhvr>
                                      <p:to>
                                        <p:strVal val="visible"/>
                                      </p:to>
                                    </p:set>
                                    <p:animEffect transition="in" filter="fade">
                                      <p:cBhvr>
                                        <p:cTn id="55" dur="500"/>
                                        <p:tgtEl>
                                          <p:spTgt spid="12">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2">
                                            <p:txEl>
                                              <p:pRg st="0" end="0"/>
                                            </p:txEl>
                                          </p:spTgt>
                                        </p:tgtEl>
                                        <p:attrNameLst>
                                          <p:attrName>style.visibility</p:attrName>
                                        </p:attrNameLst>
                                      </p:cBhvr>
                                      <p:to>
                                        <p:strVal val="visible"/>
                                      </p:to>
                                    </p:set>
                                    <p:animEffect transition="in" filter="fade">
                                      <p:cBhvr>
                                        <p:cTn id="58" dur="500"/>
                                        <p:tgtEl>
                                          <p:spTgt spid="12">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4">
                                            <p:bg/>
                                          </p:spTgt>
                                        </p:tgtEl>
                                        <p:attrNameLst>
                                          <p:attrName>style.visibility</p:attrName>
                                        </p:attrNameLst>
                                      </p:cBhvr>
                                      <p:to>
                                        <p:strVal val="visible"/>
                                      </p:to>
                                    </p:set>
                                    <p:animEffect transition="in" filter="fade">
                                      <p:cBhvr>
                                        <p:cTn id="63" dur="500"/>
                                        <p:tgtEl>
                                          <p:spTgt spid="14">
                                            <p:bg/>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4">
                                            <p:txEl>
                                              <p:pRg st="0" end="0"/>
                                            </p:txEl>
                                          </p:spTgt>
                                        </p:tgtEl>
                                        <p:attrNameLst>
                                          <p:attrName>style.visibility</p:attrName>
                                        </p:attrNameLst>
                                      </p:cBhvr>
                                      <p:to>
                                        <p:strVal val="visible"/>
                                      </p:to>
                                    </p:set>
                                    <p:animEffect transition="in" filter="fade">
                                      <p:cBhvr>
                                        <p:cTn id="66" dur="500"/>
                                        <p:tgtEl>
                                          <p:spTgt spid="14">
                                            <p:txEl>
                                              <p:pRg st="0" end="0"/>
                                            </p:txEl>
                                          </p:spTgt>
                                        </p:tgtEl>
                                      </p:cBhvr>
                                    </p:animEffect>
                                  </p:childTnLst>
                                </p:cTn>
                              </p:par>
                            </p:childTnLst>
                          </p:cTn>
                        </p:par>
                      </p:childTnLst>
                    </p:cTn>
                  </p:par>
                  <p:par>
                    <p:cTn id="67" fill="hold">
                      <p:stCondLst>
                        <p:cond delay="indefinite"/>
                      </p:stCondLst>
                      <p:childTnLst>
                        <p:par>
                          <p:cTn id="68" fill="hold">
                            <p:stCondLst>
                              <p:cond delay="0"/>
                            </p:stCondLst>
                            <p:childTnLst>
                              <p:par>
                                <p:cTn id="69" presetID="10" presetClass="entr" presetSubtype="0" fill="hold" grpId="0" nodeType="clickEffect">
                                  <p:stCondLst>
                                    <p:cond delay="0"/>
                                  </p:stCondLst>
                                  <p:childTnLst>
                                    <p:set>
                                      <p:cBhvr>
                                        <p:cTn id="70" dur="1" fill="hold">
                                          <p:stCondLst>
                                            <p:cond delay="0"/>
                                          </p:stCondLst>
                                        </p:cTn>
                                        <p:tgtEl>
                                          <p:spTgt spid="16">
                                            <p:bg/>
                                          </p:spTgt>
                                        </p:tgtEl>
                                        <p:attrNameLst>
                                          <p:attrName>style.visibility</p:attrName>
                                        </p:attrNameLst>
                                      </p:cBhvr>
                                      <p:to>
                                        <p:strVal val="visible"/>
                                      </p:to>
                                    </p:set>
                                    <p:animEffect transition="in" filter="fade">
                                      <p:cBhvr>
                                        <p:cTn id="71" dur="500"/>
                                        <p:tgtEl>
                                          <p:spTgt spid="16">
                                            <p:bg/>
                                          </p:spTgt>
                                        </p:tgtEl>
                                      </p:cBhvr>
                                    </p:animEffect>
                                  </p:childTnLst>
                                </p:cTn>
                              </p:par>
                              <p:par>
                                <p:cTn id="72" presetID="10" presetClass="entr" presetSubtype="0" fill="hold" grpId="0" nodeType="withEffect">
                                  <p:stCondLst>
                                    <p:cond delay="0"/>
                                  </p:stCondLst>
                                  <p:childTnLst>
                                    <p:set>
                                      <p:cBhvr>
                                        <p:cTn id="73" dur="1" fill="hold">
                                          <p:stCondLst>
                                            <p:cond delay="0"/>
                                          </p:stCondLst>
                                        </p:cTn>
                                        <p:tgtEl>
                                          <p:spTgt spid="16">
                                            <p:txEl>
                                              <p:pRg st="0" end="0"/>
                                            </p:txEl>
                                          </p:spTgt>
                                        </p:tgtEl>
                                        <p:attrNameLst>
                                          <p:attrName>style.visibility</p:attrName>
                                        </p:attrNameLst>
                                      </p:cBhvr>
                                      <p:to>
                                        <p:strVal val="visible"/>
                                      </p:to>
                                    </p:set>
                                    <p:animEffect transition="in" filter="fade">
                                      <p:cBhvr>
                                        <p:cTn id="74" dur="500"/>
                                        <p:tgtEl>
                                          <p:spTgt spid="1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P spid="6" grpId="0" build="p" animBg="1"/>
      <p:bldP spid="7" grpId="0" build="p" animBg="1"/>
      <p:bldP spid="9" grpId="0" build="p" animBg="1"/>
      <p:bldP spid="11" grpId="0" build="p" animBg="1"/>
      <p:bldP spid="12" grpId="0" build="p" animBg="1"/>
      <p:bldP spid="14" grpId="0" build="p" animBg="1"/>
      <p:bldP spid="16" grpId="0" build="p" animBg="1"/>
    </p:bldLst>
  </p:timing>
</p:sld>
</file>

<file path=ppt/slides/slide13.xml><?xml version="1.0" encoding="utf-8"?>
<p:sld xmlns:a="http://schemas.openxmlformats.org/drawingml/2006/main" xmlns:r="http://schemas.openxmlformats.org/officeDocument/2006/relationships" xmlns:p="http://schemas.openxmlformats.org/presentationml/2006/main">
  <p:cSld name="Slide 16">
    <p:spTree>
      <p:nvGrpSpPr>
        <p:cNvPr id="1" name=""/>
        <p:cNvGrpSpPr/>
        <p:nvPr/>
      </p:nvGrpSpPr>
      <p:grpSpPr>
        <a:xfrm>
          <a:off x="0" y="0"/>
          <a:ext cx="0" cy="0"/>
          <a:chOff x="0" y="0"/>
          <a:chExt cx="0" cy="0"/>
        </a:xfrm>
      </p:grpSpPr>
      <p:sp>
        <p:nvSpPr>
          <p:cNvPr id="2" name="C_4_BD#e919ea061?pid=7a4758ecc&amp;color=0,55,96&amp;vtp=1&amp;bt=1&amp;bbb=1"/>
          <p:cNvSpPr/>
          <p:nvPr/>
        </p:nvSpPr>
        <p:spPr>
          <a:xfrm>
            <a:off x="502920" y="1508760"/>
            <a:ext cx="10570464" cy="895096"/>
          </a:xfrm>
          <a:prstGeom prst="rect">
            <a:avLst/>
          </a:prstGeom>
          <a:noFill/>
          <a:ln/>
        </p:spPr>
        <p:txBody>
          <a:bodyPr wrap="none" lIns="0" tIns="0" rIns="0" bIns="0" rtlCol="0" anchor="t"/>
          <a:lstStyle/>
          <a:p>
            <a:pPr algn="l">
              <a:lnSpc>
                <a:spcPts val="4200"/>
              </a:lnSpc>
            </a:pPr>
            <a:r>
              <a:rPr lang="en-US" altLang="zh-CN" sz="2400" b="1" i="0" dirty="0">
                <a:solidFill>
                  <a:srgbClr val="003760"/>
                </a:solidFill>
                <a:latin typeface="Times New Roman" pitchFamily="34" charset="0"/>
                <a:ea typeface="微软雅黑" pitchFamily="34" charset="-122"/>
                <a:cs typeface="Times New Roman" pitchFamily="34" charset="-120"/>
              </a:rPr>
              <a:t>核心词汇</a:t>
            </a:r>
            <a:endParaRPr lang="en-US" altLang="zh-CN" sz="2400" dirty="0"/>
          </a:p>
        </p:txBody>
      </p:sp>
      <p:sp>
        <p:nvSpPr>
          <p:cNvPr id="3" name="P_5_BD#bb36a95c2?pid=e919ea061&amp;color=0,55,96&amp;vtp=1&amp;bbb=1&amp;hb=1"/>
          <p:cNvSpPr/>
          <p:nvPr/>
        </p:nvSpPr>
        <p:spPr>
          <a:xfrm>
            <a:off x="502920" y="2045175"/>
            <a:ext cx="10570464" cy="1231456"/>
          </a:xfrm>
          <a:prstGeom prst="rect">
            <a:avLst/>
          </a:prstGeom>
          <a:noFill/>
          <a:ln/>
        </p:spPr>
        <p:txBody>
          <a:bodyPr wrap="none" lIns="0" tIns="0" rIns="0" bIns="0" rtlCol="0" anchor="t"/>
          <a:lstStyle/>
          <a:p>
            <a:pPr algn="l">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The</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first</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people</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u="sng" dirty="0">
                <a:solidFill>
                  <a:srgbClr val="003760"/>
                </a:solidFill>
                <a:latin typeface="Times New Roman" pitchFamily="34" charset="0"/>
                <a:ea typeface="微软雅黑" pitchFamily="34" charset="-122"/>
                <a:cs typeface="Times New Roman" pitchFamily="34" charset="-120"/>
              </a:rPr>
              <a:t>confirmed</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to</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have</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reached</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the</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top</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were</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Edmund</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Hillary</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and</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Tenzing</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Norgay</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a:solidFill>
                  <a:srgbClr val="003760"/>
                </a:solidFill>
                <a:latin typeface="Times New Roman" pitchFamily="34" charset="0"/>
                <a:ea typeface="微软雅黑" pitchFamily="34" charset="-122"/>
                <a:cs typeface="Times New Roman" pitchFamily="34" charset="-120"/>
              </a:rPr>
              <a:t>in</a:t>
            </a:r>
            <a:r>
              <a:rPr lang="en-US" altLang="zh-CN" sz="1800" b="1" i="0">
                <a:solidFill>
                  <a:srgbClr val="003760"/>
                </a:solidFill>
                <a:latin typeface="SimSun" pitchFamily="34" charset="0"/>
                <a:ea typeface="SimSun" pitchFamily="34" charset="-122"/>
                <a:cs typeface="SimSun" pitchFamily="34" charset="-120"/>
              </a:rPr>
              <a:t> </a:t>
            </a:r>
          </a:p>
          <a:p>
            <a:pPr>
              <a:lnSpc>
                <a:spcPts val="3300"/>
              </a:lnSpc>
            </a:pPr>
            <a:r>
              <a:rPr lang="en-US" altLang="zh-CN" b="1" i="0">
                <a:solidFill>
                  <a:srgbClr val="003760"/>
                </a:solidFill>
                <a:latin typeface="Times New Roman" pitchFamily="34" charset="0"/>
                <a:ea typeface="微软雅黑" pitchFamily="34" charset="-122"/>
                <a:cs typeface="Times New Roman" pitchFamily="34" charset="-120"/>
              </a:rPr>
              <a:t>1953</a:t>
            </a:r>
            <a:r>
              <a:rPr lang="en-US" altLang="zh-CN" b="1" i="0" dirty="0">
                <a:solidFill>
                  <a:srgbClr val="003760"/>
                </a:solidFill>
                <a:latin typeface="Times New Roman" pitchFamily="34" charset="0"/>
                <a:ea typeface="微软雅黑" pitchFamily="34" charset="-122"/>
                <a:cs typeface="Times New Roman" pitchFamily="34" charset="-120"/>
              </a:rPr>
              <a:t>.被证实最早登上珠穆朗玛峰的人是埃德蒙·希拉里和丹增·诺尔盖，他们于1953</a:t>
            </a:r>
            <a:r>
              <a:rPr lang="en-US" altLang="zh-CN" b="1" i="0">
                <a:solidFill>
                  <a:srgbClr val="003760"/>
                </a:solidFill>
                <a:latin typeface="Times New Roman" pitchFamily="34" charset="0"/>
                <a:ea typeface="微软雅黑" pitchFamily="34" charset="-122"/>
                <a:cs typeface="Times New Roman" pitchFamily="34" charset="-120"/>
              </a:rPr>
              <a:t>年登顶。</a:t>
            </a:r>
          </a:p>
          <a:p>
            <a:pPr marL="0" marR="0" lvl="0" indent="0" algn="r" defTabSz="914400" rtl="0" eaLnBrk="1" fontAlgn="auto" latinLnBrk="0" hangingPunct="1">
              <a:lnSpc>
                <a:spcPts val="3500"/>
              </a:lnSpc>
              <a:spcBef>
                <a:spcPts val="0"/>
              </a:spcBef>
              <a:spcAft>
                <a:spcPts val="0"/>
              </a:spcAft>
              <a:buClrTx/>
              <a:buSzTx/>
              <a:buFontTx/>
              <a:buNone/>
              <a:tabLst/>
              <a:defRPr/>
            </a:pPr>
            <a:r>
              <a:rPr kumimoji="0" lang="en-US" altLang="zh-CN" sz="1950" b="0" i="0" u="none" strike="noStrike" kern="0" cap="none" spc="-99900" normalizeH="0" baseline="0" noProof="0">
                <a:ln>
                  <a:noFill/>
                </a:ln>
                <a:solidFill>
                  <a:srgbClr val="FFFFFF"/>
                </a:solidFill>
                <a:effectLst/>
                <a:uLnTx/>
                <a:uFillTx/>
                <a:latin typeface="Times New Roman" pitchFamily="34" charset="0"/>
                <a:ea typeface="微软雅黑" pitchFamily="34" charset="-122"/>
                <a:cs typeface="Times New Roman" pitchFamily="34" charset="-120"/>
              </a:rPr>
              <a:t> </a:t>
            </a:r>
            <a:r>
              <a:rPr kumimoji="0" lang="en-US" altLang="zh-CN" sz="900" b="0" i="0" u="none" strike="noStrike" kern="0" cap="none" spc="0" normalizeH="0" baseline="0" noProof="0">
                <a:ln>
                  <a:noFill/>
                </a:ln>
                <a:solidFill>
                  <a:srgbClr val="FFFFFF"/>
                </a:solidFill>
                <a:effectLst/>
                <a:uLnTx/>
                <a:uFillTx/>
                <a:latin typeface="SimSun" panose="02010600030101010101" pitchFamily="2" charset="-122"/>
                <a:ea typeface="微软雅黑" pitchFamily="34" charset="-122"/>
                <a:cs typeface="Times New Roman" pitchFamily="34" charset="-120"/>
              </a:rPr>
              <a:t>          </a:t>
            </a:r>
            <a:r>
              <a:rPr kumimoji="0" lang="en-US" altLang="zh-CN" sz="1800" b="1"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教材P66</a:t>
            </a:r>
            <a:endParaRPr lang="en-US" altLang="zh-CN" dirty="0"/>
          </a:p>
        </p:txBody>
      </p:sp>
      <p:pic>
        <p:nvPicPr>
          <p:cNvPr id="4" name="P_5_BD#bb36a95c2?pid=e919ea061&amp;color=0,55,96&amp;tib=255,255,255&amp;iip=1&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9691529" y="2868643"/>
            <a:ext cx="539496" cy="393192"/>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6" name="C_5_BD#4f22a6d17?pid=e919ea061&amp;color=0,55,96&amp;vtp=1&amp;bbb=1"/>
          <p:cNvSpPr/>
          <p:nvPr/>
        </p:nvSpPr>
        <p:spPr>
          <a:xfrm>
            <a:off x="502920" y="3316542"/>
            <a:ext cx="10570464" cy="657352"/>
          </a:xfrm>
          <a:prstGeom prst="rect">
            <a:avLst/>
          </a:prstGeom>
          <a:noFill/>
          <a:ln/>
        </p:spPr>
        <p:txBody>
          <a:bodyPr wrap="none" lIns="0" tIns="0" rIns="0" bIns="0" rtlCol="0" anchor="t"/>
          <a:lstStyle/>
          <a:p>
            <a:pPr algn="l">
              <a:lnSpc>
                <a:spcPts val="3900"/>
              </a:lnSpc>
            </a:pPr>
            <a:r>
              <a:rPr lang="en-US" altLang="zh-CN" sz="2200" b="1" i="0" dirty="0">
                <a:solidFill>
                  <a:srgbClr val="003760"/>
                </a:solidFill>
                <a:latin typeface="Times New Roman" pitchFamily="34" charset="0"/>
                <a:ea typeface="微软雅黑" pitchFamily="34" charset="-122"/>
                <a:cs typeface="Times New Roman" pitchFamily="34" charset="-120"/>
              </a:rPr>
              <a:t>1</a:t>
            </a:r>
            <a:r>
              <a:rPr lang="en-US" altLang="zh-CN" sz="2200" b="1" i="0" dirty="0">
                <a:solidFill>
                  <a:srgbClr val="003760"/>
                </a:solidFill>
                <a:latin typeface="SimSun" pitchFamily="34" charset="0"/>
                <a:ea typeface="SimSun" pitchFamily="34" charset="-122"/>
                <a:cs typeface="SimSun" pitchFamily="34" charset="-120"/>
              </a:rPr>
              <a:t> </a:t>
            </a:r>
            <a:r>
              <a:rPr lang="en-US" altLang="zh-CN" sz="2200" b="1" i="0" dirty="0">
                <a:solidFill>
                  <a:srgbClr val="003760"/>
                </a:solidFill>
                <a:latin typeface="Times New Roman" pitchFamily="34" charset="0"/>
                <a:ea typeface="微软雅黑" pitchFamily="34" charset="-122"/>
                <a:cs typeface="Times New Roman" pitchFamily="34" charset="-120"/>
              </a:rPr>
              <a:t>confirm</a:t>
            </a:r>
            <a:r>
              <a:rPr lang="en-US" altLang="zh-CN" sz="2200" b="1" i="0" dirty="0">
                <a:solidFill>
                  <a:srgbClr val="003760"/>
                </a:solidFill>
                <a:latin typeface="SimSun" pitchFamily="34" charset="0"/>
                <a:ea typeface="SimSun" pitchFamily="34" charset="-122"/>
                <a:cs typeface="SimSun" pitchFamily="34" charset="-120"/>
              </a:rPr>
              <a:t> </a:t>
            </a:r>
            <a:r>
              <a:rPr lang="en-US" altLang="zh-CN" sz="2200" b="1" i="1" dirty="0">
                <a:solidFill>
                  <a:srgbClr val="003760"/>
                </a:solidFill>
                <a:latin typeface="Times New Roman" pitchFamily="34" charset="0"/>
                <a:ea typeface="微软雅黑" pitchFamily="34" charset="-122"/>
                <a:cs typeface="Times New Roman" pitchFamily="34" charset="-120"/>
              </a:rPr>
              <a:t>v</a:t>
            </a:r>
            <a:r>
              <a:rPr lang="en-US" altLang="zh-CN" sz="2200" b="1" i="0" dirty="0">
                <a:solidFill>
                  <a:srgbClr val="003760"/>
                </a:solidFill>
                <a:latin typeface="Times New Roman" pitchFamily="34" charset="0"/>
                <a:ea typeface="微软雅黑" pitchFamily="34" charset="-122"/>
                <a:cs typeface="Times New Roman" pitchFamily="34" charset="-120"/>
              </a:rPr>
              <a:t>.证实，证明；确认；批准（职位、协议等）</a:t>
            </a:r>
            <a:endParaRPr lang="en-US" altLang="zh-CN" sz="2200" dirty="0"/>
          </a:p>
        </p:txBody>
      </p:sp>
      <p:sp>
        <p:nvSpPr>
          <p:cNvPr id="7" name="P_6_BD#6b08bc2a3?pid=4f22a6d17&amp;color=0,55,96&amp;vtp=1&amp;bbb=1"/>
          <p:cNvSpPr/>
          <p:nvPr/>
        </p:nvSpPr>
        <p:spPr>
          <a:xfrm>
            <a:off x="502920" y="3812906"/>
            <a:ext cx="10570464" cy="2027555"/>
          </a:xfrm>
          <a:prstGeom prst="rect">
            <a:avLst/>
          </a:prstGeom>
          <a:noFill/>
          <a:ln/>
        </p:spPr>
        <p:txBody>
          <a:bodyPr wrap="none" lIns="0" tIns="0" rIns="0" bIns="0" rtlCol="0" anchor="t"/>
          <a:lstStyle/>
          <a:p>
            <a:pPr algn="l">
              <a:lnSpc>
                <a:spcPts val="3300"/>
              </a:lnSpc>
            </a:pPr>
            <a:r>
              <a:rPr lang="en-US" altLang="zh-CN" sz="1800" b="0" i="0" dirty="0">
                <a:solidFill>
                  <a:srgbClr val="003760"/>
                </a:solidFill>
                <a:latin typeface="Times New Roman" pitchFamily="34" charset="0"/>
                <a:ea typeface="微软雅黑" pitchFamily="34" charset="-122"/>
                <a:cs typeface="Times New Roman" pitchFamily="34" charset="-120"/>
              </a:rPr>
              <a:t>All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telephone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reservations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must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confirmed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writing.</a:t>
            </a:r>
            <a:r>
              <a:rPr lang="en-US" altLang="zh-CN" sz="1800" b="0" i="0" dirty="0">
                <a:solidFill>
                  <a:srgbClr val="003760"/>
                </a:solidFill>
                <a:latin typeface="Times New Roman" pitchFamily="34" charset="0"/>
                <a:ea typeface="楷体" pitchFamily="34" charset="-122"/>
                <a:cs typeface="Times New Roman" pitchFamily="34" charset="-120"/>
              </a:rPr>
              <a:t>所有的电话预约必须以书面形式确认</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a:lnSpc>
                <a:spcPts val="3300"/>
              </a:lnSpc>
            </a:pPr>
            <a:r>
              <a:rPr lang="en-US" altLang="zh-CN" b="1" i="0">
                <a:solidFill>
                  <a:srgbClr val="003760"/>
                </a:solidFill>
                <a:latin typeface="Times New Roman" pitchFamily="34" charset="0"/>
                <a:ea typeface="微软雅黑" pitchFamily="34" charset="-122"/>
                <a:cs typeface="Times New Roman" pitchFamily="34" charset="-120"/>
              </a:rPr>
              <a:t>释</a:t>
            </a:r>
            <a:r>
              <a:rPr lang="en-US" altLang="zh-CN" sz="1800" b="1" i="0">
                <a:solidFill>
                  <a:srgbClr val="003760"/>
                </a:solidFill>
                <a:latin typeface="Times New Roman" pitchFamily="34" charset="0"/>
                <a:ea typeface="微软雅黑" pitchFamily="34" charset="-122"/>
                <a:cs typeface="Times New Roman" pitchFamily="34" charset="-120"/>
              </a:rPr>
              <a:t>义</a:t>
            </a:r>
            <a:r>
              <a:rPr lang="en-US" altLang="zh-CN" sz="1800" b="1" i="0" dirty="0">
                <a:solidFill>
                  <a:srgbClr val="003760"/>
                </a:solidFill>
                <a:latin typeface="Times New Roman" pitchFamily="34" charset="0"/>
                <a:ea typeface="微软雅黑" pitchFamily="34" charset="-122"/>
                <a:cs typeface="Times New Roman" pitchFamily="34" charset="-120"/>
              </a:rPr>
              <a:t>·理解</a:t>
            </a:r>
            <a:endParaRPr lang="en-US" altLang="zh-CN" sz="1800" dirty="0"/>
          </a:p>
          <a:p>
            <a:pPr>
              <a:lnSpc>
                <a:spcPts val="3300"/>
              </a:lnSpc>
            </a:pPr>
            <a:r>
              <a:rPr lang="en-US" altLang="zh-CN" b="1" i="0">
                <a:solidFill>
                  <a:srgbClr val="003760"/>
                </a:solidFill>
                <a:latin typeface="Times New Roman" pitchFamily="34" charset="0"/>
                <a:ea typeface="微软雅黑" pitchFamily="34" charset="-122"/>
                <a:cs typeface="Times New Roman" pitchFamily="34" charset="-120"/>
              </a:rPr>
              <a:t>c</a:t>
            </a:r>
            <a:r>
              <a:rPr lang="en-US" altLang="zh-CN" sz="1800" b="1" i="0">
                <a:solidFill>
                  <a:srgbClr val="003760"/>
                </a:solidFill>
                <a:latin typeface="Times New Roman" pitchFamily="34" charset="0"/>
                <a:ea typeface="微软雅黑" pitchFamily="34" charset="-122"/>
                <a:cs typeface="Times New Roman" pitchFamily="34" charset="-120"/>
              </a:rPr>
              <a:t>onfirm</a:t>
            </a: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①show</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sth</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is</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true</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1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②make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position</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or</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an</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agreement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more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definite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or</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official</a:t>
            </a:r>
            <a:endParaRPr lang="en-US" altLang="zh-CN" sz="1800" dirty="0"/>
          </a:p>
        </p:txBody>
      </p:sp>
    </p:spTree>
  </p:cSld>
  <p:clrMapOvr>
    <a:masterClrMapping/>
  </p:clrMapOvr>
  <p:transition>
    <p:fade/>
  </p:transition>
</p:sld>
</file>

<file path=ppt/slides/slide14.xml><?xml version="1.0" encoding="utf-8"?>
<p:sld xmlns:a="http://schemas.openxmlformats.org/drawingml/2006/main" xmlns:r="http://schemas.openxmlformats.org/officeDocument/2006/relationships" xmlns:p="http://schemas.openxmlformats.org/presentationml/2006/main">
  <p:cSld name="Slide 17">
    <p:spTree>
      <p:nvGrpSpPr>
        <p:cNvPr id="1" name=""/>
        <p:cNvGrpSpPr/>
        <p:nvPr/>
      </p:nvGrpSpPr>
      <p:grpSpPr>
        <a:xfrm>
          <a:off x="0" y="0"/>
          <a:ext cx="0" cy="0"/>
          <a:chOff x="0" y="0"/>
          <a:chExt cx="0" cy="0"/>
        </a:xfrm>
      </p:grpSpPr>
      <p:pic>
        <p:nvPicPr>
          <p:cNvPr id="2" name="P_6_BD#6b08bc2a3?pid=4f22a6d17&amp;color=0,55,96&amp;mp=1&amp;tib=255,255,255&amp;iip=2&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512096" y="1576008"/>
            <a:ext cx="1124712" cy="283464"/>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P_6_BD#6b08bc2a3?pid=4f22a6d17&amp;color=0,55,96&amp;mp=1&amp;vtp=1&amp;bt=1&amp;bbb=1"/>
          <p:cNvSpPr/>
          <p:nvPr/>
        </p:nvSpPr>
        <p:spPr>
          <a:xfrm>
            <a:off x="502920" y="1512000"/>
            <a:ext cx="10570464" cy="4537710"/>
          </a:xfrm>
          <a:prstGeom prst="rect">
            <a:avLst/>
          </a:prstGeom>
          <a:noFill/>
          <a:ln/>
        </p:spPr>
        <p:txBody>
          <a:bodyPr wrap="none" lIns="0" tIns="0" rIns="0" bIns="0" rtlCol="0" anchor="t"/>
          <a:lstStyle/>
          <a:p>
            <a:pPr algn="l">
              <a:lnSpc>
                <a:spcPts val="3300"/>
              </a:lnSpc>
            </a:pPr>
            <a:r>
              <a:rPr lang="en-US" altLang="zh-CN" sz="900" b="0" i="0" kern="0">
                <a:solidFill>
                  <a:srgbClr val="FFFFFF"/>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confirm</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that/</a:t>
            </a:r>
            <a:r>
              <a:rPr lang="en-US" altLang="zh-CN" sz="1800" b="0" i="0">
                <a:solidFill>
                  <a:srgbClr val="003760"/>
                </a:solidFill>
                <a:latin typeface="Times New Roman" pitchFamily="34" charset="0"/>
                <a:ea typeface="微软雅黑" pitchFamily="34" charset="-122"/>
                <a:cs typeface="Times New Roman" pitchFamily="34" charset="-120"/>
              </a:rPr>
              <a:t>what</a:t>
            </a:r>
            <a:r>
              <a:rPr lang="en-US" altLang="zh-CN" sz="1800" b="0" i="0">
                <a:solidFill>
                  <a:srgbClr val="003760"/>
                </a:solidFill>
                <a:latin typeface="Times New Roman" panose="02020603050405020304" pitchFamily="18" charset="0"/>
                <a:ea typeface="微软雅黑" pitchFamily="34" charset="-122"/>
                <a:cs typeface="Times New Roman" pitchFamily="34" charset="-120"/>
              </a:rPr>
              <a:t>…</a:t>
            </a: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证实</a:t>
            </a:r>
            <a:r>
              <a:rPr kumimoji="0" lang="en-US" altLang="zh-CN" sz="1800" b="0" i="0" u="none" strike="noStrike" kern="1200" cap="none" spc="0" normalizeH="0" baseline="0" noProof="0">
                <a:ln>
                  <a:noFill/>
                </a:ln>
                <a:solidFill>
                  <a:srgbClr val="003760"/>
                </a:solidFill>
                <a:effectLst/>
                <a:uLnTx/>
                <a:uFillTx/>
                <a:latin typeface="SimSun" panose="02010600030101010101" pitchFamily="2" charset="-122"/>
                <a:ea typeface="微软雅黑" pitchFamily="34" charset="-122"/>
                <a:cs typeface="Times New Roman" pitchFamily="34" charset="-120"/>
              </a:rPr>
              <a:t>……</a:t>
            </a:r>
            <a:endParaRPr kumimoji="0" lang="en-US" altLang="zh-CN" sz="1800" b="0" i="0" u="none" strike="noStrike" kern="1200" cap="none" spc="0" normalizeH="0" baseline="0" noProof="0">
              <a:ln>
                <a:noFill/>
              </a:ln>
              <a:solidFill>
                <a:prstClr val="black"/>
              </a:solidFill>
              <a:effectLst/>
              <a:uLnTx/>
              <a:uFillTx/>
              <a:latin typeface="SimSun" panose="02010600030101010101" pitchFamily="2" charset="-122"/>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It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is/has</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been</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confirmed</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that</a:t>
            </a:r>
            <a:r>
              <a:rPr kumimoji="0" lang="en-US" altLang="zh-CN" sz="1800" b="0" i="0" u="none" strike="noStrike" kern="1200" cap="none" spc="0" normalizeH="0" baseline="0" noProof="0">
                <a:ln>
                  <a:noFill/>
                </a:ln>
                <a:solidFill>
                  <a:srgbClr val="003760"/>
                </a:solidFill>
                <a:effectLst/>
                <a:uLnTx/>
                <a:uFillTx/>
                <a:latin typeface="Times New Roman" panose="02020603050405020304" pitchFamily="18" charset="0"/>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据证实</a:t>
            </a:r>
            <a:r>
              <a:rPr kumimoji="0" lang="en-US" altLang="zh-CN" sz="1800" b="0" i="0" u="none" strike="noStrike" kern="1200" cap="none" spc="0" normalizeH="0" baseline="0" noProof="0">
                <a:ln>
                  <a:noFill/>
                </a:ln>
                <a:solidFill>
                  <a:srgbClr val="003760"/>
                </a:solidFill>
                <a:effectLst/>
                <a:uLnTx/>
                <a:uFillTx/>
                <a:latin typeface="SimSun" panose="02010600030101010101" pitchFamily="2" charset="-122"/>
                <a:ea typeface="微软雅黑" pitchFamily="34" charset="-122"/>
                <a:cs typeface="Times New Roman" pitchFamily="34" charset="-120"/>
              </a:rPr>
              <a:t>……</a:t>
            </a:r>
            <a:endParaRPr kumimoji="0" lang="en-US" altLang="zh-CN" sz="1800" b="0" i="0" u="none" strike="noStrike" kern="1200" cap="none" spc="0" normalizeH="0" baseline="0" noProof="0">
              <a:ln>
                <a:noFill/>
              </a:ln>
              <a:solidFill>
                <a:prstClr val="black"/>
              </a:solidFill>
              <a:effectLst/>
              <a:uLnTx/>
              <a:uFillTx/>
              <a:latin typeface="SimSun" panose="02010600030101010101" pitchFamily="2" charset="-122"/>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confirm</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sb</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as</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sth批准某人担任某职位</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The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red</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maple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trees</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outside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the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window</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confirmed</a:t>
            </a:r>
            <a:r>
              <a:rPr kumimoji="0" lang="en-US" altLang="zh-CN" sz="1800" b="0" i="0" u="sng"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that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autumn</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had</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arrived.</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窗外的红枫证实了秋天已经到来</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b="0" i="0" strike="noStrike" kern="1200" cap="none" spc="0" normalizeH="0" baseline="0" noProof="0">
                <a:ln>
                  <a:noFill/>
                </a:ln>
                <a:solidFill>
                  <a:srgbClr val="003760"/>
                </a:solidFill>
                <a:effectLst/>
                <a:uLnTx/>
                <a:uFillTx/>
                <a:latin typeface="SimSun" panose="02010600030101010101" pitchFamily="2" charset="-122"/>
                <a:ea typeface="微软雅黑" pitchFamily="34" charset="-122"/>
                <a:cs typeface="Times New Roma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It</a:t>
            </a:r>
            <a:r>
              <a:rPr kumimoji="0" lang="en-US" altLang="zh-CN" sz="1800" b="0" i="0" u="sng"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has</a:t>
            </a:r>
            <a:r>
              <a:rPr kumimoji="0" lang="en-US" altLang="zh-CN" sz="1800" b="0" i="0" u="sng"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been</a:t>
            </a:r>
            <a:r>
              <a:rPr kumimoji="0" lang="en-US" altLang="zh-CN" sz="1800" b="0" i="0" u="sng"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confirmed</a:t>
            </a:r>
            <a:r>
              <a:rPr kumimoji="0" lang="en-US" altLang="zh-CN" sz="1800" b="0" i="0" u="sng"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that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laughter</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brings</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great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physical</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and</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psychological</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benefits</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to</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our</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bodies.</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据证实</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笑给我们的身体和心理带来很大的好处</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b="0" i="0" strike="noStrike" kern="1200" cap="none" spc="0" normalizeH="0" baseline="0" noProof="0">
                <a:ln>
                  <a:noFill/>
                </a:ln>
                <a:solidFill>
                  <a:srgbClr val="003760"/>
                </a:solidFill>
                <a:effectLst/>
                <a:uLnTx/>
                <a:uFillTx/>
                <a:latin typeface="SimSun" panose="02010600030101010101" pitchFamily="2" charset="-122"/>
                <a:ea typeface="微软雅黑" pitchFamily="34" charset="-122"/>
                <a:cs typeface="Times New Roma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When</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do</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you</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think</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the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coach</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will</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confirm</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you</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as</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captain?</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你认为教练将在什么时候批准你当队长</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900" b="0" i="0" u="none" strike="noStrike" kern="0" cap="none" spc="0" normalizeH="0" baseline="0" noProof="0">
                <a:ln>
                  <a:noFill/>
                </a:ln>
                <a:solidFill>
                  <a:srgbClr val="FFFFFF"/>
                </a:solidFill>
                <a:effectLst/>
                <a:uLnTx/>
                <a:uFillTx/>
                <a:latin typeface="SimSun" panose="02010600030101010101" pitchFamily="2" charset="-122"/>
                <a:ea typeface="微软雅黑" pitchFamily="34" charset="-122"/>
                <a:cs typeface="Times New Roma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①confirmation</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1"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n</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.证实；确认书</a:t>
            </a:r>
            <a:endParaRPr kumimoji="0" lang="en-US" altLang="zh-CN" sz="1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We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are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waiting</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for</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confirmation</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of</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our</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test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results.</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我们正在等待考试结果的确认书</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1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②confirmed</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1"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adj</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.坚定的；根深蒂固的</a:t>
            </a:r>
            <a:endParaRPr lang="en-US" altLang="zh-CN" sz="100" dirty="0">
              <a:latin typeface="Times New Roman" panose="02020603050405020304" pitchFamily="18" charset="0"/>
            </a:endParaRPr>
          </a:p>
        </p:txBody>
      </p:sp>
      <p:pic>
        <p:nvPicPr>
          <p:cNvPr id="5" name="P_6_BD#6b08bc2a3?pid=4f22a6d17&amp;color=0,55,96&amp;tib=255,255,255&amp;iip=3&amp;vtp=1" descr="preencoded.png">
            <a:extLst>
              <a:ext uri="{FF2B5EF4-FFF2-40B4-BE49-F238E27FC236}">
                <a16:creationId xmlns:a16="http://schemas.microsoft.com/office/drawing/2014/main" id="{22DFDD17-976E-FD20-BCBB-B82F119DBFAD}"/>
              </a:ext>
            </a:extLst>
          </p:cNvPr>
          <p:cNvPicPr>
            <a:picLocks noChangeAspect="1"/>
          </p:cNvPicPr>
          <p:nvPr/>
        </p:nvPicPr>
        <p:blipFill>
          <a:blip r:embed="rId4">
            <a:clrChange>
              <a:clrFrom>
                <a:srgbClr val="FFFFFF"/>
              </a:clrFrom>
              <a:clrTo>
                <a:srgbClr val="FFFFFF">
                  <a:alpha val="0"/>
                </a:srgbClr>
              </a:clrTo>
            </a:clrChange>
          </a:blip>
          <a:stretch>
            <a:fillRect/>
          </a:stretch>
        </p:blipFill>
        <p:spPr>
          <a:xfrm>
            <a:off x="528098" y="4931348"/>
            <a:ext cx="978408" cy="283464"/>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sld>
</file>

<file path=ppt/slides/slide15.xml><?xml version="1.0" encoding="utf-8"?>
<p:sld xmlns:a="http://schemas.openxmlformats.org/drawingml/2006/main" xmlns:r="http://schemas.openxmlformats.org/officeDocument/2006/relationships" xmlns:p="http://schemas.openxmlformats.org/presentationml/2006/main">
  <p:cSld name="Slide 19">
    <p:spTree>
      <p:nvGrpSpPr>
        <p:cNvPr id="1" name=""/>
        <p:cNvGrpSpPr/>
        <p:nvPr/>
      </p:nvGrpSpPr>
      <p:grpSpPr>
        <a:xfrm>
          <a:off x="0" y="0"/>
          <a:ext cx="0" cy="0"/>
          <a:chOff x="0" y="0"/>
          <a:chExt cx="0" cy="0"/>
        </a:xfrm>
      </p:grpSpPr>
      <p:sp>
        <p:nvSpPr>
          <p:cNvPr id="2" name="P_6_BD#6b08bc2a3?pid=4f22a6d17&amp;color=0,55,96&amp;mp=1&amp;vtp=1&amp;bt=1&amp;bbb=1&amp;hb=1"/>
          <p:cNvSpPr/>
          <p:nvPr/>
        </p:nvSpPr>
        <p:spPr>
          <a:xfrm>
            <a:off x="502920" y="1512000"/>
            <a:ext cx="10570464" cy="1650556"/>
          </a:xfrm>
          <a:prstGeom prst="rect">
            <a:avLst/>
          </a:prstGeom>
          <a:noFill/>
          <a:ln/>
        </p:spPr>
        <p:txBody>
          <a:bodyPr wrap="none" lIns="0" tIns="0" rIns="0" bIns="0" rtlCol="0" anchor="t"/>
          <a:lstStyle/>
          <a:p>
            <a:pPr algn="l">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Last</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year,</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hundreds</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of</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people</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spent</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good</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money</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on</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an</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experience</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that</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they</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knew</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would</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a:solidFill>
                  <a:srgbClr val="003760"/>
                </a:solidFill>
                <a:latin typeface="Times New Roman" pitchFamily="34" charset="0"/>
                <a:ea typeface="微软雅黑" pitchFamily="34" charset="-122"/>
                <a:cs typeface="Times New Roman" pitchFamily="34" charset="-120"/>
              </a:rPr>
              <a:t>include</a:t>
            </a:r>
            <a:r>
              <a:rPr lang="en-US" altLang="zh-CN" sz="1800" b="1" i="0">
                <a:solidFill>
                  <a:srgbClr val="003760"/>
                </a:solidFill>
                <a:latin typeface="SimSun" pitchFamily="34" charset="0"/>
                <a:ea typeface="SimSun" pitchFamily="34" charset="-122"/>
                <a:cs typeface="SimSun" pitchFamily="34" charset="-120"/>
              </a:rPr>
              <a:t> </a:t>
            </a:r>
          </a:p>
          <a:p>
            <a:pPr>
              <a:lnSpc>
                <a:spcPts val="3300"/>
              </a:lnSpc>
            </a:pPr>
            <a:r>
              <a:rPr lang="en-US" altLang="zh-CN" sz="1800" b="1" i="0" u="sng">
                <a:solidFill>
                  <a:srgbClr val="003760"/>
                </a:solidFill>
                <a:latin typeface="Times New Roman" pitchFamily="34" charset="0"/>
                <a:ea typeface="微软雅黑" pitchFamily="34" charset="-122"/>
                <a:cs typeface="Times New Roman" pitchFamily="34" charset="-120"/>
              </a:rPr>
              <a:t>crowds</a:t>
            </a:r>
            <a:r>
              <a:rPr lang="en-US" altLang="zh-CN" sz="1800" b="1" i="0" dirty="0">
                <a:solidFill>
                  <a:srgbClr val="003760"/>
                </a:solidFill>
                <a:latin typeface="Times New Roman" pitchFamily="34" charset="0"/>
                <a:ea typeface="微软雅黑" pitchFamily="34" charset="-122"/>
                <a:cs typeface="Times New Roman" pitchFamily="34" charset="-120"/>
              </a:rPr>
              <a:t>,</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discomfort</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and</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danger.去年，数百人花一大笔钱去体验了一次他们明知会拥挤不堪</a:t>
            </a:r>
            <a:r>
              <a:rPr lang="en-US" altLang="zh-CN" sz="1800" b="1" i="0">
                <a:solidFill>
                  <a:srgbClr val="003760"/>
                </a:solidFill>
                <a:latin typeface="Times New Roman" pitchFamily="34" charset="0"/>
                <a:ea typeface="微软雅黑" pitchFamily="34" charset="-122"/>
                <a:cs typeface="Times New Roman" pitchFamily="34" charset="-120"/>
              </a:rPr>
              <a:t>、异常艰苦又</a:t>
            </a:r>
          </a:p>
          <a:p>
            <a:pPr>
              <a:lnSpc>
                <a:spcPts val="3300"/>
              </a:lnSpc>
            </a:pPr>
            <a:r>
              <a:rPr lang="en-US" altLang="zh-CN" b="1" i="0">
                <a:solidFill>
                  <a:srgbClr val="003760"/>
                </a:solidFill>
                <a:latin typeface="Times New Roman" pitchFamily="34" charset="0"/>
                <a:ea typeface="微软雅黑" pitchFamily="34" charset="-122"/>
                <a:cs typeface="Times New Roman" pitchFamily="34" charset="-120"/>
              </a:rPr>
              <a:t>危险重重的旅程。</a:t>
            </a:r>
          </a:p>
          <a:p>
            <a:pPr marL="0" marR="0" lvl="0" indent="0" algn="r" defTabSz="914400" rtl="0" eaLnBrk="1" fontAlgn="auto" latinLnBrk="0" hangingPunct="1">
              <a:lnSpc>
                <a:spcPts val="3500"/>
              </a:lnSpc>
              <a:spcBef>
                <a:spcPts val="0"/>
              </a:spcBef>
              <a:spcAft>
                <a:spcPts val="0"/>
              </a:spcAft>
              <a:buClrTx/>
              <a:buSzTx/>
              <a:buFontTx/>
              <a:buNone/>
              <a:tabLst/>
              <a:defRPr/>
            </a:pPr>
            <a:r>
              <a:rPr kumimoji="0" lang="en-US" altLang="zh-CN" sz="1950" b="0" i="0" u="none" strike="noStrike" kern="0" cap="none" spc="-99900" normalizeH="0" baseline="0" noProof="0">
                <a:ln>
                  <a:noFill/>
                </a:ln>
                <a:solidFill>
                  <a:srgbClr val="FFFFFF"/>
                </a:solidFill>
                <a:effectLst/>
                <a:uLnTx/>
                <a:uFillTx/>
                <a:latin typeface="Times New Roman" pitchFamily="34" charset="0"/>
                <a:ea typeface="微软雅黑" pitchFamily="34" charset="-122"/>
                <a:cs typeface="Times New Roman" pitchFamily="34" charset="-120"/>
              </a:rPr>
              <a:t> </a:t>
            </a:r>
            <a:r>
              <a:rPr kumimoji="0" lang="en-US" altLang="zh-CN" sz="900" b="0" i="0" u="none" strike="noStrike" kern="0" cap="none" spc="0" normalizeH="0" baseline="0" noProof="0">
                <a:ln>
                  <a:noFill/>
                </a:ln>
                <a:solidFill>
                  <a:srgbClr val="FFFFFF"/>
                </a:solidFill>
                <a:effectLst/>
                <a:uLnTx/>
                <a:uFillTx/>
                <a:latin typeface="SimSun" panose="02010600030101010101" pitchFamily="2" charset="-122"/>
                <a:ea typeface="微软雅黑" pitchFamily="34" charset="-122"/>
                <a:cs typeface="Times New Roman" pitchFamily="34" charset="-120"/>
              </a:rPr>
              <a:t>          </a:t>
            </a:r>
            <a:r>
              <a:rPr kumimoji="0" lang="en-US" altLang="zh-CN" sz="1800" b="1"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教材P66</a:t>
            </a:r>
            <a:endParaRPr lang="en-US" altLang="zh-CN" dirty="0"/>
          </a:p>
        </p:txBody>
      </p:sp>
      <p:pic>
        <p:nvPicPr>
          <p:cNvPr id="3" name="P_6_BD#6b08bc2a3?pid=4f22a6d17&amp;color=0,55,96&amp;mp=1&amp;tib=255,255,255&amp;iip=4&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9691529" y="2746948"/>
            <a:ext cx="539496" cy="393192"/>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5" name="C_5_BD#47b8fb975?pid=e919ea061&amp;color=0,55,96&amp;vtp=1&amp;bbb=1"/>
          <p:cNvSpPr/>
          <p:nvPr/>
        </p:nvSpPr>
        <p:spPr>
          <a:xfrm>
            <a:off x="502920" y="3198117"/>
            <a:ext cx="10570464" cy="657352"/>
          </a:xfrm>
          <a:prstGeom prst="rect">
            <a:avLst/>
          </a:prstGeom>
          <a:noFill/>
          <a:ln/>
        </p:spPr>
        <p:txBody>
          <a:bodyPr wrap="none" lIns="0" tIns="0" rIns="0" bIns="0" rtlCol="0" anchor="t"/>
          <a:lstStyle/>
          <a:p>
            <a:pPr algn="l">
              <a:lnSpc>
                <a:spcPts val="3900"/>
              </a:lnSpc>
            </a:pPr>
            <a:r>
              <a:rPr lang="en-US" altLang="zh-CN" sz="2200" b="1" i="0" dirty="0">
                <a:solidFill>
                  <a:srgbClr val="003760"/>
                </a:solidFill>
                <a:latin typeface="Times New Roman" pitchFamily="34" charset="0"/>
                <a:ea typeface="微软雅黑" pitchFamily="34" charset="-122"/>
                <a:cs typeface="Times New Roman" pitchFamily="34" charset="-120"/>
              </a:rPr>
              <a:t>2</a:t>
            </a:r>
            <a:r>
              <a:rPr lang="en-US" altLang="zh-CN" sz="2200" b="1" i="0" dirty="0">
                <a:solidFill>
                  <a:srgbClr val="003760"/>
                </a:solidFill>
                <a:latin typeface="SimSun" pitchFamily="34" charset="0"/>
                <a:ea typeface="SimSun" pitchFamily="34" charset="-122"/>
                <a:cs typeface="SimSun" pitchFamily="34" charset="-120"/>
              </a:rPr>
              <a:t> </a:t>
            </a:r>
            <a:r>
              <a:rPr lang="en-US" altLang="zh-CN" sz="2200" b="1" i="0" dirty="0">
                <a:solidFill>
                  <a:srgbClr val="003760"/>
                </a:solidFill>
                <a:latin typeface="Times New Roman" pitchFamily="34" charset="0"/>
                <a:ea typeface="微软雅黑" pitchFamily="34" charset="-122"/>
                <a:cs typeface="Times New Roman" pitchFamily="34" charset="-120"/>
              </a:rPr>
              <a:t>crowd</a:t>
            </a:r>
            <a:r>
              <a:rPr lang="en-US" altLang="zh-CN" sz="2200" b="1" i="0" dirty="0">
                <a:solidFill>
                  <a:srgbClr val="003760"/>
                </a:solidFill>
                <a:latin typeface="SimSun" pitchFamily="34" charset="0"/>
                <a:ea typeface="SimSun" pitchFamily="34" charset="-122"/>
                <a:cs typeface="SimSun" pitchFamily="34" charset="-120"/>
              </a:rPr>
              <a:t> </a:t>
            </a:r>
            <a:r>
              <a:rPr lang="en-US" altLang="zh-CN" sz="2200" b="1" i="1" dirty="0">
                <a:solidFill>
                  <a:srgbClr val="003760"/>
                </a:solidFill>
                <a:latin typeface="Times New Roman" pitchFamily="34" charset="0"/>
                <a:ea typeface="微软雅黑" pitchFamily="34" charset="-122"/>
                <a:cs typeface="Times New Roman" pitchFamily="34" charset="-120"/>
              </a:rPr>
              <a:t>n</a:t>
            </a:r>
            <a:r>
              <a:rPr lang="en-US" altLang="zh-CN" sz="2200" b="1" i="0" dirty="0">
                <a:solidFill>
                  <a:srgbClr val="003760"/>
                </a:solidFill>
                <a:latin typeface="Times New Roman" pitchFamily="34" charset="0"/>
                <a:ea typeface="微软雅黑" pitchFamily="34" charset="-122"/>
                <a:cs typeface="Times New Roman" pitchFamily="34" charset="-120"/>
              </a:rPr>
              <a:t>.［C］人群;（the</a:t>
            </a:r>
            <a:r>
              <a:rPr lang="en-US" altLang="zh-CN" sz="2200" b="1" i="0" dirty="0">
                <a:solidFill>
                  <a:srgbClr val="003760"/>
                </a:solidFill>
                <a:latin typeface="SimSun" pitchFamily="34" charset="0"/>
                <a:ea typeface="SimSun" pitchFamily="34" charset="-122"/>
                <a:cs typeface="SimSun" pitchFamily="34" charset="-120"/>
              </a:rPr>
              <a:t> </a:t>
            </a:r>
            <a:r>
              <a:rPr lang="en-US" altLang="zh-CN" sz="2200" b="1" i="0" dirty="0">
                <a:solidFill>
                  <a:srgbClr val="003760"/>
                </a:solidFill>
                <a:latin typeface="Times New Roman" pitchFamily="34" charset="0"/>
                <a:ea typeface="微软雅黑" pitchFamily="34" charset="-122"/>
                <a:cs typeface="Times New Roman" pitchFamily="34" charset="-120"/>
              </a:rPr>
              <a:t>crowd）群众；老百姓</a:t>
            </a:r>
            <a:r>
              <a:rPr lang="en-US" altLang="zh-CN" sz="2200" b="1" i="0" dirty="0">
                <a:solidFill>
                  <a:srgbClr val="003760"/>
                </a:solidFill>
                <a:latin typeface="SimSun" pitchFamily="34" charset="0"/>
                <a:ea typeface="SimSun" pitchFamily="34" charset="-122"/>
                <a:cs typeface="SimSun" pitchFamily="34" charset="-120"/>
              </a:rPr>
              <a:t> </a:t>
            </a:r>
            <a:r>
              <a:rPr lang="en-US" altLang="zh-CN" sz="2200" b="1" i="1" dirty="0">
                <a:solidFill>
                  <a:srgbClr val="003760"/>
                </a:solidFill>
                <a:latin typeface="Times New Roman" pitchFamily="34" charset="0"/>
                <a:ea typeface="微软雅黑" pitchFamily="34" charset="-122"/>
                <a:cs typeface="Times New Roman" pitchFamily="34" charset="-120"/>
              </a:rPr>
              <a:t>v</a:t>
            </a:r>
            <a:r>
              <a:rPr lang="en-US" altLang="zh-CN" sz="2200" b="1" i="0" dirty="0">
                <a:solidFill>
                  <a:srgbClr val="003760"/>
                </a:solidFill>
                <a:latin typeface="Times New Roman" pitchFamily="34" charset="0"/>
                <a:ea typeface="微软雅黑" pitchFamily="34" charset="-122"/>
                <a:cs typeface="Times New Roman" pitchFamily="34" charset="-120"/>
              </a:rPr>
              <a:t>.聚集；挤满；塞满</a:t>
            </a:r>
            <a:endParaRPr lang="en-US" altLang="zh-CN" sz="2200" dirty="0"/>
          </a:p>
        </p:txBody>
      </p:sp>
      <mc:AlternateContent xmlns:mc="http://schemas.openxmlformats.org/markup-compatibility/2006">
        <mc:Choice xmlns:a14="http://schemas.microsoft.com/office/drawing/2010/main" Requires="a14">
          <p:sp>
            <p:nvSpPr>
              <p:cNvPr id="6" name="P_6_BD#2452ec224?pid=47b8fb975&amp;color=0,55,96&amp;vtp=1&amp;bbb=1"/>
              <p:cNvSpPr/>
              <p:nvPr/>
            </p:nvSpPr>
            <p:spPr>
              <a:xfrm>
                <a:off x="502920" y="3694481"/>
                <a:ext cx="10570464" cy="838200"/>
              </a:xfrm>
              <a:prstGeom prst="rect">
                <a:avLst/>
              </a:prstGeom>
              <a:noFill/>
              <a:ln/>
            </p:spPr>
            <p:txBody>
              <a:bodyPr wrap="none" lIns="0" tIns="0" rIns="0" bIns="0" rtlCol="0" anchor="t"/>
              <a:lstStyle/>
              <a:p>
                <a:pPr algn="l">
                  <a:lnSpc>
                    <a:spcPts val="3300"/>
                  </a:lnSpc>
                </a:pPr>
                <a:r>
                  <a:rPr lang="en-US" altLang="zh-CN" sz="1800" b="0" i="0" dirty="0">
                    <a:solidFill>
                      <a:srgbClr val="003760"/>
                    </a:solidFill>
                    <a:latin typeface="Times New Roman" pitchFamily="34" charset="0"/>
                    <a:ea typeface="微软雅黑" pitchFamily="34" charset="-122"/>
                    <a:cs typeface="Times New Roman" pitchFamily="34" charset="-120"/>
                  </a:rPr>
                  <a: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smiled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waved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the</a:t>
                </a:r>
                <a:r>
                  <a:rPr lang="en-US" altLang="zh-CN" sz="1800" b="0" i="0" u="sng"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crowd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from</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back</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seat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car.</a:t>
                </a:r>
                <a:r>
                  <a:rPr lang="en-US" altLang="zh-CN" sz="1800" b="0" i="0" dirty="0">
                    <a:solidFill>
                      <a:srgbClr val="003760"/>
                    </a:solidFill>
                    <a:latin typeface="Times New Roman" pitchFamily="34" charset="0"/>
                    <a:ea typeface="楷体" pitchFamily="34" charset="-122"/>
                    <a:cs typeface="Times New Roman" pitchFamily="34" charset="-120"/>
                  </a:rPr>
                  <a:t>他在汽车后座微笑着向人群挥手致意</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T</a:t>
                </a:r>
                <a:r>
                  <a:rPr lang="en-US" altLang="zh-CN" sz="1800" b="0" i="0">
                    <a:solidFill>
                      <a:srgbClr val="003760"/>
                    </a:solidFill>
                    <a:latin typeface="Times New Roman" pitchFamily="34" charset="0"/>
                    <a:ea typeface="微软雅黑" pitchFamily="34" charset="-122"/>
                    <a:cs typeface="Times New Roman" pitchFamily="34" charset="-120"/>
                  </a:rPr>
                  <a:t>housands</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people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crowded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narrow</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streets.</a:t>
                </a:r>
                <a:r>
                  <a:rPr lang="en-US" altLang="zh-CN" sz="1800" b="0" i="0" dirty="0">
                    <a:solidFill>
                      <a:srgbClr val="003760"/>
                    </a:solidFill>
                    <a:latin typeface="Times New Roman" pitchFamily="34" charset="0"/>
                    <a:ea typeface="楷体" pitchFamily="34" charset="-122"/>
                    <a:cs typeface="Times New Roman" pitchFamily="34" charset="-120"/>
                  </a:rPr>
                  <a:t>成千上万的人把狭窄的街道挤得水泄不通</a:t>
                </a:r>
                <a:r>
                  <a:rPr lang="en-US" altLang="zh-CN" sz="1800" b="0" i="0" dirty="0">
                    <a:solidFill>
                      <a:srgbClr val="003760"/>
                    </a:solidFill>
                    <a:latin typeface="Times New Roman" pitchFamily="34" charset="0"/>
                    <a:ea typeface="微软雅黑" pitchFamily="34" charset="-122"/>
                    <a:cs typeface="Times New Roman" pitchFamily="34" charset="-120"/>
                  </a:rPr>
                  <a:t>。</a:t>
                </a:r>
                <a14:m>
                  <m:oMath xmlns:m="http://schemas.openxmlformats.org/officeDocument/2006/math">
                    <m:sSub>
                      <m:sSubPr>
                        <m:ctrlPr>
                          <a:rPr lang="en-US" altLang="zh-CN" sz="1800" b="0" i="1" dirty="0">
                            <a:solidFill>
                              <a:srgbClr val="003760"/>
                            </a:solidFill>
                            <a:latin typeface="Cambria Math" panose="02040503050406030204" pitchFamily="18" charset="0"/>
                            <a:ea typeface="微软雅黑" pitchFamily="34" charset="-122"/>
                            <a:cs typeface="Times New Roman" pitchFamily="34" charset="-120"/>
                          </a:rPr>
                        </m:ctrlPr>
                      </m:sSubPr>
                      <m:e>
                        <m:r>
                          <a:rPr lang="en-US" altLang="zh-CN" sz="1800" b="0" i="0" dirty="0">
                            <a:solidFill>
                              <a:srgbClr val="003760"/>
                            </a:solidFill>
                            <a:latin typeface="Cambria Math" panose="02040503050406030204" pitchFamily="18" charset="0"/>
                            <a:ea typeface="微软雅黑" pitchFamily="34" charset="-122"/>
                            <a:cs typeface="Times New Roman" pitchFamily="34" charset="-120"/>
                          </a:rPr>
                          <m:t>​</m:t>
                        </m:r>
                      </m:e>
                      <m:sub>
                        <m:r>
                          <a:rPr lang="en-US" altLang="zh-CN" sz="1800" b="0" i="0" dirty="0">
                            <a:solidFill>
                              <a:srgbClr val="003760"/>
                            </a:solidFill>
                            <a:latin typeface="Cambria Math" panose="02040503050406030204" pitchFamily="18" charset="0"/>
                            <a:ea typeface="微软雅黑" pitchFamily="34" charset="-122"/>
                            <a:cs typeface="Times New Roman" pitchFamily="34" charset="-120"/>
                          </a:rPr>
                          <m:t>［</m:t>
                        </m:r>
                        <m:r>
                          <a:rPr lang="en-US" altLang="zh-CN" sz="1800" b="0" i="0" dirty="0">
                            <a:solidFill>
                              <a:srgbClr val="003760"/>
                            </a:solidFill>
                            <a:latin typeface="Cambria Math" panose="02040503050406030204" pitchFamily="18" charset="0"/>
                            <a:ea typeface="微软雅黑" pitchFamily="34" charset="-122"/>
                            <a:cs typeface="Times New Roman" pitchFamily="34" charset="-120"/>
                          </a:rPr>
                          <m:t>⟪</m:t>
                        </m:r>
                        <m:r>
                          <a:rPr lang="en-US" altLang="zh-CN" sz="1800" baseline="-10000">
                            <a:solidFill>
                              <a:srgbClr val="003760"/>
                            </a:solidFill>
                            <a:latin typeface="Cambria Math" panose="02040503050406030204" pitchFamily="18" charset="0"/>
                          </a:rPr>
                          <m:t>牛津高阶</m:t>
                        </m:r>
                        <m:r>
                          <a:rPr lang="en-US" altLang="zh-CN" sz="1800" b="0" i="0" dirty="0">
                            <a:solidFill>
                              <a:srgbClr val="003760"/>
                            </a:solidFill>
                            <a:latin typeface="Cambria Math" panose="02040503050406030204" pitchFamily="18" charset="0"/>
                            <a:ea typeface="微软雅黑" pitchFamily="34" charset="-122"/>
                            <a:cs typeface="Times New Roman" pitchFamily="34" charset="-120"/>
                          </a:rPr>
                          <m:t>⟫</m:t>
                        </m:r>
                        <m:r>
                          <a:rPr lang="en-US" altLang="zh-CN" sz="1800" b="0" i="0" dirty="0">
                            <a:solidFill>
                              <a:srgbClr val="003760"/>
                            </a:solidFill>
                            <a:latin typeface="Cambria Math" panose="02040503050406030204" pitchFamily="18" charset="0"/>
                            <a:ea typeface="微软雅黑" pitchFamily="34" charset="-122"/>
                            <a:cs typeface="Times New Roman" pitchFamily="34" charset="-120"/>
                          </a:rPr>
                          <m:t>］</m:t>
                        </m:r>
                      </m:sub>
                    </m:sSub>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endParaRPr lang="en-US" altLang="zh-CN" sz="1800" dirty="0"/>
              </a:p>
            </p:txBody>
          </p:sp>
        </mc:Choice>
        <mc:Fallback>
          <p:sp>
            <p:nvSpPr>
              <p:cNvPr id="6" name="P_6_BD#2452ec224?pid=47b8fb975&amp;color=0,55,96&amp;vtp=1&amp;bbb=1"/>
              <p:cNvSpPr>
                <a:spLocks noRot="1" noChangeAspect="1" noMove="1" noResize="1" noEditPoints="1" noAdjustHandles="1" noChangeArrowheads="1" noChangeShapeType="1" noTextEdit="1"/>
              </p:cNvSpPr>
              <p:nvPr/>
            </p:nvSpPr>
            <p:spPr>
              <a:xfrm>
                <a:off x="502920" y="3694481"/>
                <a:ext cx="10570464" cy="838200"/>
              </a:xfrm>
              <a:prstGeom prst="rect">
                <a:avLst/>
              </a:prstGeom>
              <a:blipFill>
                <a:blip r:embed="rId4"/>
                <a:stretch>
                  <a:fillRect l="-1384" r="-807" b="-14493"/>
                </a:stretch>
              </a:blipFill>
              <a:ln/>
            </p:spPr>
            <p:txBody>
              <a:bodyPr/>
              <a:lstStyle/>
              <a:p>
                <a:r>
                  <a:rPr lang="zh-CN" altLang="en-US">
                    <a:noFill/>
                  </a:rPr>
                  <a:t> </a:t>
                </a:r>
              </a:p>
            </p:txBody>
          </p:sp>
        </mc:Fallback>
      </mc:AlternateContent>
    </p:spTree>
  </p:cSld>
  <p:clrMapOvr>
    <a:masterClrMapping/>
  </p:clrMapOvr>
  <p:transition>
    <p:fade/>
  </p:transition>
</p:sld>
</file>

<file path=ppt/slides/slide16.xml><?xml version="1.0" encoding="utf-8"?>
<p:sld xmlns:a="http://schemas.openxmlformats.org/drawingml/2006/main" xmlns:r="http://schemas.openxmlformats.org/officeDocument/2006/relationships" xmlns:p="http://schemas.openxmlformats.org/presentationml/2006/main">
  <p:cSld name="Slide 20">
    <p:spTree>
      <p:nvGrpSpPr>
        <p:cNvPr id="1" name=""/>
        <p:cNvGrpSpPr/>
        <p:nvPr/>
      </p:nvGrpSpPr>
      <p:grpSpPr>
        <a:xfrm>
          <a:off x="0" y="0"/>
          <a:ext cx="0" cy="0"/>
          <a:chOff x="0" y="0"/>
          <a:chExt cx="0" cy="0"/>
        </a:xfrm>
      </p:grpSpPr>
      <p:pic>
        <p:nvPicPr>
          <p:cNvPr id="2" name="P_6_BD#2452ec224?pid=47b8fb975&amp;color=0,55,96&amp;mp=1&amp;tib=255,255,255&amp;iip=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512096" y="1576008"/>
            <a:ext cx="1124712" cy="283464"/>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P_6_BD#2452ec224?pid=47b8fb975&amp;color=0,55,96&amp;mp=1&amp;vtp=1&amp;bt=1&amp;bbb=1"/>
          <p:cNvSpPr/>
          <p:nvPr/>
        </p:nvSpPr>
        <p:spPr>
          <a:xfrm>
            <a:off x="502920" y="1512000"/>
            <a:ext cx="10570464" cy="2023110"/>
          </a:xfrm>
          <a:prstGeom prst="rect">
            <a:avLst/>
          </a:prstGeom>
          <a:noFill/>
          <a:ln/>
        </p:spPr>
        <p:txBody>
          <a:bodyPr wrap="none" lIns="0" tIns="0" rIns="0" bIns="0" rtlCol="0" anchor="t"/>
          <a:lstStyle/>
          <a:p>
            <a:pPr algn="l">
              <a:lnSpc>
                <a:spcPts val="3300"/>
              </a:lnSpc>
            </a:pPr>
            <a:r>
              <a:rPr lang="en-US" altLang="zh-CN" sz="900" b="0" i="0" kern="0">
                <a:solidFill>
                  <a:srgbClr val="FFFFFF"/>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crowd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of/crowds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Times New Roman" panose="02020603050405020304" pitchFamily="18"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一大群/</a:t>
            </a:r>
            <a:r>
              <a:rPr lang="en-US" altLang="zh-CN" sz="1800" b="0" i="0">
                <a:solidFill>
                  <a:srgbClr val="003760"/>
                </a:solidFill>
                <a:latin typeface="Times New Roman" pitchFamily="34" charset="0"/>
                <a:ea typeface="微软雅黑" pitchFamily="34" charset="-122"/>
                <a:cs typeface="Times New Roman" pitchFamily="34" charset="-120"/>
              </a:rPr>
              <a:t>很多</a:t>
            </a:r>
            <a:r>
              <a:rPr lang="en-US" altLang="zh-CN" sz="1800" b="0" i="0">
                <a:solidFill>
                  <a:srgbClr val="003760"/>
                </a:solidFill>
                <a:latin typeface="SimSun" panose="02010600030101010101" pitchFamily="2" charset="-122"/>
                <a:ea typeface="微软雅黑" pitchFamily="34" charset="-122"/>
                <a:cs typeface="Times New Roman" pitchFamily="34" charset="-120"/>
              </a:rPr>
              <a:t>……</a:t>
            </a: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They</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noticed</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a:t>
            </a:r>
            <a:r>
              <a:rPr kumimoji="0" lang="en-US" altLang="zh-CN" sz="1800" b="0" i="0" u="sng"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crowd</a:t>
            </a:r>
            <a:r>
              <a:rPr kumimoji="0" lang="en-US" altLang="zh-CN" sz="1800" b="0" i="0" u="sng"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of</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people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shouting</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and</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cheering.</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他们看到一大群人在喊叫欢呼</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900" b="0" i="0" u="none" strike="noStrike" kern="0" cap="none" spc="0" normalizeH="0" baseline="0" noProof="0">
                <a:ln>
                  <a:noFill/>
                </a:ln>
                <a:solidFill>
                  <a:srgbClr val="FFFFFF"/>
                </a:solidFill>
                <a:effectLst/>
                <a:uLnTx/>
                <a:uFillTx/>
                <a:latin typeface="SimSun" panose="02010600030101010101" pitchFamily="2" charset="-122"/>
                <a:ea typeface="微软雅黑" pitchFamily="34" charset="-122"/>
                <a:cs typeface="Times New Roma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crowded</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1"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adj</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.拥挤的</a:t>
            </a:r>
            <a:endParaRPr kumimoji="0" lang="en-US" altLang="zh-CN" sz="1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be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crowded</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with</a:t>
            </a:r>
            <a:r>
              <a:rPr kumimoji="0" lang="en-US" altLang="zh-CN" sz="1800" b="0" i="0" u="none" strike="noStrike" kern="1200" cap="none" spc="0" normalizeH="0" baseline="0" noProof="0">
                <a:ln>
                  <a:noFill/>
                </a:ln>
                <a:solidFill>
                  <a:srgbClr val="003760"/>
                </a:solidFill>
                <a:effectLst/>
                <a:uLnTx/>
                <a:uFillTx/>
                <a:latin typeface="Times New Roman" panose="02020603050405020304" pitchFamily="18" charset="0"/>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挤满了</a:t>
            </a:r>
            <a:r>
              <a:rPr kumimoji="0" lang="en-US" altLang="zh-CN" sz="1800" b="0" i="0" u="none" strike="noStrike" kern="1200" cap="none" spc="0" normalizeH="0" baseline="0" noProof="0">
                <a:ln>
                  <a:noFill/>
                </a:ln>
                <a:solidFill>
                  <a:srgbClr val="003760"/>
                </a:solidFill>
                <a:effectLst/>
                <a:uLnTx/>
                <a:uFillTx/>
                <a:latin typeface="SimSun" panose="02010600030101010101" pitchFamily="2" charset="-122"/>
                <a:ea typeface="微软雅黑" pitchFamily="34" charset="-122"/>
                <a:cs typeface="Times New Roman" pitchFamily="34" charset="-120"/>
              </a:rPr>
              <a:t>……</a:t>
            </a:r>
            <a:endParaRPr kumimoji="0" lang="en-US" altLang="zh-CN" sz="1800" b="0" i="0" u="none" strike="noStrike" kern="1200" cap="none" spc="0" normalizeH="0" baseline="0" noProof="0">
              <a:ln>
                <a:noFill/>
              </a:ln>
              <a:solidFill>
                <a:prstClr val="black"/>
              </a:solidFill>
              <a:effectLst/>
              <a:uLnTx/>
              <a:uFillTx/>
              <a:latin typeface="SimSun" panose="02010600030101010101" pitchFamily="2" charset="-122"/>
              <a:ea typeface="等线" panose="02010600030101010101" pitchFamily="2" charset="-122"/>
              <a:cs typeface="+mn-cs"/>
            </a:endParaRPr>
          </a:p>
          <a:p>
            <a:pPr marL="0" marR="0" lvl="0" indent="0" defTabSz="914400" rtl="0" eaLnBrk="1" fontAlgn="auto" latinLnBrk="0" hangingPunct="1">
              <a:lnSpc>
                <a:spcPts val="31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The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station</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is</a:t>
            </a:r>
            <a:r>
              <a:rPr kumimoji="0" lang="en-US" altLang="zh-CN" sz="1800" b="0" i="0" u="sng"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crowded</a:t>
            </a:r>
            <a:r>
              <a:rPr kumimoji="0" lang="en-US" altLang="zh-CN" sz="1800" b="0" i="0" u="sng"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with</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passengers</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on</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holidays.</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每逢假日车站就挤满了乘客</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endParaRPr lang="en-US" altLang="zh-CN" sz="100" dirty="0">
              <a:latin typeface="SimSun" panose="02010600030101010101" pitchFamily="2" charset="-122"/>
            </a:endParaRPr>
          </a:p>
        </p:txBody>
      </p:sp>
      <p:pic>
        <p:nvPicPr>
          <p:cNvPr id="5" name="P_6_BD#2452ec224?pid=47b8fb975&amp;color=0,55,96&amp;mp=1&amp;tib=255,255,255&amp;iip=6&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528098" y="2398968"/>
            <a:ext cx="978408" cy="283464"/>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sld>
</file>

<file path=ppt/slides/slide17.xml><?xml version="1.0" encoding="utf-8"?>
<p:sld xmlns:a="http://schemas.openxmlformats.org/drawingml/2006/main" xmlns:r="http://schemas.openxmlformats.org/officeDocument/2006/relationships" xmlns:p="http://schemas.openxmlformats.org/presentationml/2006/main">
  <p:cSld name="Slide 21">
    <p:spTree>
      <p:nvGrpSpPr>
        <p:cNvPr id="1" name=""/>
        <p:cNvGrpSpPr/>
        <p:nvPr/>
      </p:nvGrpSpPr>
      <p:grpSpPr>
        <a:xfrm>
          <a:off x="0" y="0"/>
          <a:ext cx="0" cy="0"/>
          <a:chOff x="0" y="0"/>
          <a:chExt cx="0" cy="0"/>
        </a:xfrm>
      </p:grpSpPr>
      <p:sp>
        <p:nvSpPr>
          <p:cNvPr id="2" name="P_6#2452ec224?pid=47b8fb975&amp;color=0,55,96&amp;mp=1&amp;vtp=1&amp;bt=1&amp;bbb=1"/>
          <p:cNvSpPr/>
          <p:nvPr/>
        </p:nvSpPr>
        <p:spPr>
          <a:xfrm>
            <a:off x="502920" y="1512000"/>
            <a:ext cx="10570464" cy="812356"/>
          </a:xfrm>
          <a:prstGeom prst="rect">
            <a:avLst/>
          </a:prstGeom>
          <a:noFill/>
          <a:ln/>
        </p:spPr>
        <p:txBody>
          <a:bodyPr wrap="none" lIns="0" tIns="0" rIns="0" bIns="0" rtlCol="0" anchor="t"/>
          <a:lstStyle/>
          <a:p>
            <a:pPr algn="l">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It</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u="sng" dirty="0">
                <a:solidFill>
                  <a:srgbClr val="003760"/>
                </a:solidFill>
                <a:latin typeface="Times New Roman" pitchFamily="34" charset="0"/>
                <a:ea typeface="微软雅黑" pitchFamily="34" charset="-122"/>
                <a:cs typeface="Times New Roman" pitchFamily="34" charset="-120"/>
              </a:rPr>
              <a:t>brings</a:t>
            </a:r>
            <a:r>
              <a:rPr lang="en-US" altLang="zh-CN" sz="1800" b="1" i="0" u="sng" dirty="0">
                <a:solidFill>
                  <a:srgbClr val="003760"/>
                </a:solidFill>
                <a:latin typeface="SimSun" pitchFamily="34" charset="0"/>
                <a:ea typeface="SimSun" pitchFamily="34" charset="-122"/>
                <a:cs typeface="SimSun" pitchFamily="34" charset="-120"/>
              </a:rPr>
              <a:t> </a:t>
            </a:r>
            <a:r>
              <a:rPr lang="en-US" altLang="zh-CN" sz="1800" b="1" i="0" u="sng" dirty="0">
                <a:solidFill>
                  <a:srgbClr val="003760"/>
                </a:solidFill>
                <a:latin typeface="Times New Roman" pitchFamily="34" charset="0"/>
                <a:ea typeface="微软雅黑" pitchFamily="34" charset="-122"/>
                <a:cs typeface="Times New Roman" pitchFamily="34" charset="-120"/>
              </a:rPr>
              <a:t>into</a:t>
            </a:r>
            <a:r>
              <a:rPr lang="en-US" altLang="zh-CN" sz="1800" b="1" i="0" u="sng" dirty="0">
                <a:solidFill>
                  <a:srgbClr val="003760"/>
                </a:solidFill>
                <a:latin typeface="SimSun" pitchFamily="34" charset="0"/>
                <a:ea typeface="SimSun" pitchFamily="34" charset="-122"/>
                <a:cs typeface="SimSun" pitchFamily="34" charset="-120"/>
              </a:rPr>
              <a:t> </a:t>
            </a:r>
            <a:r>
              <a:rPr lang="en-US" altLang="zh-CN" sz="1800" b="1" i="0" u="sng" dirty="0">
                <a:solidFill>
                  <a:srgbClr val="003760"/>
                </a:solidFill>
                <a:latin typeface="Times New Roman" pitchFamily="34" charset="0"/>
                <a:ea typeface="微软雅黑" pitchFamily="34" charset="-122"/>
                <a:cs typeface="Times New Roman" pitchFamily="34" charset="-120"/>
              </a:rPr>
              <a:t>focus</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what's</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important</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to</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you.</a:t>
            </a:r>
            <a:r>
              <a:rPr lang="en-US" altLang="zh-CN" sz="1800" b="1" i="0">
                <a:solidFill>
                  <a:srgbClr val="003760"/>
                </a:solidFill>
                <a:latin typeface="Times New Roman" pitchFamily="34" charset="0"/>
                <a:ea typeface="微软雅黑" pitchFamily="34" charset="-122"/>
                <a:cs typeface="Times New Roman" pitchFamily="34" charset="-120"/>
              </a:rPr>
              <a:t>登山让你专注于对你来说重要的东西。</a:t>
            </a:r>
          </a:p>
          <a:p>
            <a:pPr marL="0" marR="0" lvl="0" indent="0" algn="r" defTabSz="914400" rtl="0" eaLnBrk="1" fontAlgn="auto" latinLnBrk="0" hangingPunct="1">
              <a:lnSpc>
                <a:spcPts val="3500"/>
              </a:lnSpc>
              <a:spcBef>
                <a:spcPts val="0"/>
              </a:spcBef>
              <a:spcAft>
                <a:spcPts val="0"/>
              </a:spcAft>
              <a:buClrTx/>
              <a:buSzTx/>
              <a:buFontTx/>
              <a:buNone/>
              <a:tabLst/>
              <a:defRPr/>
            </a:pPr>
            <a:r>
              <a:rPr kumimoji="0" lang="en-US" altLang="zh-CN" sz="1950" b="0" i="0" u="none" strike="noStrike" kern="0" cap="none" spc="-99900" normalizeH="0" baseline="0" noProof="0">
                <a:ln>
                  <a:noFill/>
                </a:ln>
                <a:solidFill>
                  <a:srgbClr val="FFFFFF"/>
                </a:solidFill>
                <a:effectLst/>
                <a:uLnTx/>
                <a:uFillTx/>
                <a:latin typeface="Times New Roman" pitchFamily="34" charset="0"/>
                <a:ea typeface="微软雅黑" pitchFamily="34" charset="-122"/>
                <a:cs typeface="Times New Roman" pitchFamily="34" charset="-120"/>
              </a:rPr>
              <a:t> </a:t>
            </a:r>
            <a:r>
              <a:rPr kumimoji="0" lang="en-US" altLang="zh-CN" sz="900" b="0" i="0" u="none" strike="noStrike" kern="0" cap="none" spc="0" normalizeH="0" baseline="0" noProof="0">
                <a:ln>
                  <a:noFill/>
                </a:ln>
                <a:solidFill>
                  <a:srgbClr val="FFFFFF"/>
                </a:solidFill>
                <a:effectLst/>
                <a:uLnTx/>
                <a:uFillTx/>
                <a:latin typeface="SimSun" panose="02010600030101010101" pitchFamily="2" charset="-122"/>
                <a:ea typeface="微软雅黑" pitchFamily="34" charset="-122"/>
                <a:cs typeface="Times New Roman" pitchFamily="34" charset="-120"/>
              </a:rPr>
              <a:t>          </a:t>
            </a:r>
            <a:r>
              <a:rPr kumimoji="0" lang="en-US" altLang="zh-CN" sz="1800" b="1"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教材P67</a:t>
            </a:r>
            <a:endParaRPr lang="en-US" altLang="zh-CN" sz="1800" dirty="0"/>
          </a:p>
        </p:txBody>
      </p:sp>
      <p:pic>
        <p:nvPicPr>
          <p:cNvPr id="3" name="P_6_BD#2452ec224?pid=47b8fb975&amp;color=0,55,96&amp;mp=1&amp;tib=255,255,255&amp;iip=7&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9691529" y="1923988"/>
            <a:ext cx="539496" cy="393192"/>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5" name="C_5_BD#537a61ad3?pid=e919ea061&amp;color=0,55,96&amp;vtp=1&amp;bbb=1"/>
          <p:cNvSpPr/>
          <p:nvPr/>
        </p:nvSpPr>
        <p:spPr>
          <a:xfrm>
            <a:off x="502920" y="2372616"/>
            <a:ext cx="10570464" cy="849376"/>
          </a:xfrm>
          <a:prstGeom prst="rect">
            <a:avLst/>
          </a:prstGeom>
          <a:noFill/>
          <a:ln/>
        </p:spPr>
        <p:txBody>
          <a:bodyPr wrap="none" lIns="0" tIns="0" rIns="0" bIns="0" rtlCol="0" anchor="t"/>
          <a:lstStyle/>
          <a:p>
            <a:pPr algn="l">
              <a:lnSpc>
                <a:spcPts val="3900"/>
              </a:lnSpc>
            </a:pPr>
            <a:r>
              <a:rPr lang="en-US" altLang="zh-CN" sz="2200" b="1" i="0" dirty="0">
                <a:solidFill>
                  <a:srgbClr val="003760"/>
                </a:solidFill>
                <a:latin typeface="Times New Roman" pitchFamily="34" charset="0"/>
                <a:ea typeface="微软雅黑" pitchFamily="34" charset="-122"/>
                <a:cs typeface="Times New Roman" pitchFamily="34" charset="-120"/>
              </a:rPr>
              <a:t>3</a:t>
            </a:r>
            <a:r>
              <a:rPr lang="en-US" altLang="zh-CN" sz="2200" b="1" i="0" dirty="0">
                <a:solidFill>
                  <a:srgbClr val="003760"/>
                </a:solidFill>
                <a:latin typeface="SimSun" pitchFamily="34" charset="0"/>
                <a:ea typeface="SimSun" pitchFamily="34" charset="-122"/>
                <a:cs typeface="SimSun" pitchFamily="34" charset="-120"/>
              </a:rPr>
              <a:t> </a:t>
            </a:r>
            <a:r>
              <a:rPr lang="en-US" altLang="zh-CN" sz="2200" b="1" i="0" dirty="0">
                <a:solidFill>
                  <a:srgbClr val="003760"/>
                </a:solidFill>
                <a:latin typeface="Times New Roman" pitchFamily="34" charset="0"/>
                <a:ea typeface="微软雅黑" pitchFamily="34" charset="-122"/>
                <a:cs typeface="Times New Roman" pitchFamily="34" charset="-120"/>
              </a:rPr>
              <a:t>bring</a:t>
            </a:r>
            <a:r>
              <a:rPr lang="en-US" altLang="zh-CN" sz="2200" b="1" i="0" dirty="0">
                <a:solidFill>
                  <a:srgbClr val="003760"/>
                </a:solidFill>
                <a:latin typeface="Times New Roman" panose="02020603050405020304" pitchFamily="18" charset="0"/>
                <a:ea typeface="微软雅黑" pitchFamily="34" charset="-122"/>
                <a:cs typeface="Times New Roman" pitchFamily="34" charset="-120"/>
              </a:rPr>
              <a:t>…</a:t>
            </a:r>
            <a:r>
              <a:rPr lang="en-US" altLang="zh-CN" sz="2200" b="1" i="0" dirty="0">
                <a:solidFill>
                  <a:srgbClr val="003760"/>
                </a:solidFill>
                <a:latin typeface="SimSun" pitchFamily="34" charset="0"/>
                <a:ea typeface="SimSun" pitchFamily="34" charset="-122"/>
                <a:cs typeface="SimSun" pitchFamily="34" charset="-120"/>
              </a:rPr>
              <a:t> </a:t>
            </a:r>
            <a:r>
              <a:rPr lang="en-US" altLang="zh-CN" sz="2200" b="1" i="0" dirty="0">
                <a:solidFill>
                  <a:srgbClr val="003760"/>
                </a:solidFill>
                <a:latin typeface="Times New Roman" pitchFamily="34" charset="0"/>
                <a:ea typeface="微软雅黑" pitchFamily="34" charset="-122"/>
                <a:cs typeface="Times New Roman" pitchFamily="34" charset="-120"/>
              </a:rPr>
              <a:t>into</a:t>
            </a:r>
            <a:r>
              <a:rPr lang="en-US" altLang="zh-CN" sz="2200" b="1" i="0" dirty="0">
                <a:solidFill>
                  <a:srgbClr val="003760"/>
                </a:solidFill>
                <a:latin typeface="SimSun" pitchFamily="34" charset="0"/>
                <a:ea typeface="SimSun" pitchFamily="34" charset="-122"/>
                <a:cs typeface="SimSun" pitchFamily="34" charset="-120"/>
              </a:rPr>
              <a:t> </a:t>
            </a:r>
            <a:r>
              <a:rPr lang="en-US" altLang="zh-CN" sz="2200" b="1" i="0" dirty="0">
                <a:solidFill>
                  <a:srgbClr val="003760"/>
                </a:solidFill>
                <a:latin typeface="Times New Roman" pitchFamily="34" charset="0"/>
                <a:ea typeface="微软雅黑" pitchFamily="34" charset="-122"/>
                <a:cs typeface="Times New Roman" pitchFamily="34" charset="-120"/>
              </a:rPr>
              <a:t>focus</a:t>
            </a:r>
            <a:r>
              <a:rPr lang="en-US" altLang="zh-CN" sz="2200" b="1" i="0" dirty="0">
                <a:solidFill>
                  <a:srgbClr val="003760"/>
                </a:solidFill>
                <a:latin typeface="SimSun" pitchFamily="34" charset="0"/>
                <a:ea typeface="SimSun" pitchFamily="34" charset="-122"/>
                <a:cs typeface="SimSun" pitchFamily="34" charset="-120"/>
              </a:rPr>
              <a:t> </a:t>
            </a:r>
            <a:r>
              <a:rPr lang="en-US" altLang="zh-CN" sz="2200" b="1" i="0" dirty="0">
                <a:solidFill>
                  <a:srgbClr val="003760"/>
                </a:solidFill>
                <a:latin typeface="Times New Roman" pitchFamily="34" charset="0"/>
                <a:ea typeface="微软雅黑" pitchFamily="34" charset="-122"/>
                <a:cs typeface="Times New Roman" pitchFamily="34" charset="-120"/>
              </a:rPr>
              <a:t>使</a:t>
            </a:r>
            <a:r>
              <a:rPr lang="en-US" altLang="zh-CN" sz="2200" b="1" i="0" dirty="0">
                <a:solidFill>
                  <a:srgbClr val="003760"/>
                </a:solidFill>
                <a:latin typeface="SimSun" panose="02010600030101010101" pitchFamily="2" charset="-122"/>
                <a:ea typeface="微软雅黑" pitchFamily="34" charset="-122"/>
                <a:cs typeface="Times New Roman" pitchFamily="34" charset="-120"/>
              </a:rPr>
              <a:t>……</a:t>
            </a:r>
            <a:r>
              <a:rPr lang="en-US" altLang="zh-CN" sz="2200" b="1" i="0" dirty="0">
                <a:solidFill>
                  <a:srgbClr val="003760"/>
                </a:solidFill>
                <a:latin typeface="Times New Roman" pitchFamily="34" charset="0"/>
                <a:ea typeface="微软雅黑" pitchFamily="34" charset="-122"/>
                <a:cs typeface="Times New Roman" pitchFamily="34" charset="-120"/>
              </a:rPr>
              <a:t>成为焦点</a:t>
            </a:r>
            <a:endParaRPr lang="en-US" altLang="zh-CN" sz="2200" dirty="0"/>
          </a:p>
        </p:txBody>
      </p:sp>
      <p:sp>
        <p:nvSpPr>
          <p:cNvPr id="6" name="P_6_BD#267c118c4?pid=537a61ad3&amp;color=0,55,96&amp;vtp=1&amp;bbb=1&amp;hb=1"/>
          <p:cNvSpPr/>
          <p:nvPr/>
        </p:nvSpPr>
        <p:spPr>
          <a:xfrm>
            <a:off x="502920" y="2868980"/>
            <a:ext cx="10570464" cy="2446655"/>
          </a:xfrm>
          <a:prstGeom prst="rect">
            <a:avLst/>
          </a:prstGeom>
          <a:noFill/>
          <a:ln/>
        </p:spPr>
        <p:txBody>
          <a:bodyPr wrap="none" lIns="0" tIns="0" rIns="0" bIns="0" rtlCol="0" anchor="t"/>
          <a:lstStyle/>
          <a:p>
            <a:pPr algn="l">
              <a:lnSpc>
                <a:spcPts val="3300"/>
              </a:lnSpc>
            </a:pP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impact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from</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extreme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summer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heat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has</a:t>
            </a:r>
            <a:r>
              <a:rPr lang="en-US" altLang="zh-CN" sz="1800" b="0" i="0" u="sng"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been</a:t>
            </a:r>
            <a:r>
              <a:rPr lang="en-US" altLang="zh-CN" sz="1800" b="0" i="0" u="sng"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brought</a:t>
            </a:r>
            <a:r>
              <a:rPr lang="en-US" altLang="zh-CN" sz="1800" b="0" i="0" u="sng"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into</a:t>
            </a:r>
            <a:r>
              <a:rPr lang="en-US" altLang="zh-CN" sz="1800" b="0" i="0" u="sng"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focus</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楷体" pitchFamily="34" charset="-122"/>
                <a:cs typeface="Times New Roman" pitchFamily="34" charset="-120"/>
              </a:rPr>
              <a:t>夏季极端高温的影响已经成为人们关</a:t>
            </a:r>
          </a:p>
          <a:p>
            <a:pPr>
              <a:lnSpc>
                <a:spcPts val="3300"/>
              </a:lnSpc>
            </a:pPr>
            <a:r>
              <a:rPr lang="en-US" altLang="zh-CN" b="0" i="0">
                <a:solidFill>
                  <a:srgbClr val="003760"/>
                </a:solidFill>
                <a:latin typeface="Times New Roman" pitchFamily="34" charset="0"/>
                <a:ea typeface="楷体" pitchFamily="34" charset="-122"/>
                <a:cs typeface="Times New Roman" pitchFamily="34" charset="-120"/>
              </a:rPr>
              <a:t>注的焦点</a:t>
            </a:r>
            <a:r>
              <a:rPr lang="en-US" altLang="zh-CN" b="0" i="0">
                <a:solidFill>
                  <a:srgbClr val="003760"/>
                </a:solidFill>
                <a:latin typeface="Times New Roman" pitchFamily="34" charset="0"/>
                <a:ea typeface="微软雅黑" pitchFamily="34" charset="-122"/>
                <a:cs typeface="Times New Roman" pitchFamily="34" charset="-120"/>
              </a:rPr>
              <a:t>。</a:t>
            </a: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900" b="0" i="0" u="none" strike="noStrike" kern="0" cap="none" spc="0" normalizeH="0" baseline="0" noProof="0">
                <a:ln>
                  <a:noFill/>
                </a:ln>
                <a:solidFill>
                  <a:srgbClr val="FFFFFF"/>
                </a:solidFill>
                <a:effectLst/>
                <a:uLnTx/>
                <a:uFillTx/>
                <a:latin typeface="SimSun" panose="02010600030101010101" pitchFamily="2" charset="-122"/>
                <a:ea typeface="微软雅黑" pitchFamily="34" charset="-122"/>
                <a:cs typeface="Times New Roma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其他“bring</a:t>
            </a:r>
            <a:r>
              <a:rPr kumimoji="0" lang="en-US" altLang="zh-CN" sz="1800" b="0" i="0" u="none" strike="noStrike" kern="1200" cap="none" spc="0" normalizeH="0" baseline="0" noProof="0">
                <a:ln>
                  <a:noFill/>
                </a:ln>
                <a:solidFill>
                  <a:srgbClr val="003760"/>
                </a:solidFill>
                <a:effectLst/>
                <a:uLnTx/>
                <a:uFillTx/>
                <a:latin typeface="Times New Roman" panose="02020603050405020304" pitchFamily="18" charset="0"/>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+介词短语”的常用表达</a:t>
            </a:r>
            <a:endParaRPr kumimoji="0" lang="en-US" altLang="zh-CN" sz="1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在该结构中，bring意为“使</a:t>
            </a:r>
            <a:r>
              <a:rPr kumimoji="0" lang="en-US" altLang="zh-CN" sz="1800" b="0" i="0" u="none" strike="noStrike" kern="1200" cap="none" spc="0" normalizeH="0" baseline="0" noProof="0">
                <a:ln>
                  <a:noFill/>
                </a:ln>
                <a:solidFill>
                  <a:srgbClr val="003760"/>
                </a:solidFill>
                <a:effectLst/>
                <a:uLnTx/>
                <a:uFillTx/>
                <a:latin typeface="SimSun" panose="02010600030101010101" pitchFamily="2" charset="-122"/>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，让</a:t>
            </a:r>
            <a:r>
              <a:rPr kumimoji="0" lang="en-US" altLang="zh-CN" sz="1800" b="0" i="0" u="none" strike="noStrike" kern="1200" cap="none" spc="0" normalizeH="0" baseline="0" noProof="0">
                <a:ln>
                  <a:noFill/>
                </a:ln>
                <a:solidFill>
                  <a:srgbClr val="003760"/>
                </a:solidFill>
                <a:effectLst/>
                <a:uLnTx/>
                <a:uFillTx/>
                <a:latin typeface="SimSun" panose="02010600030101010101" pitchFamily="2" charset="-122"/>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”，通常用名词或代词充当其宾语，介词短语充当宾语补足语。</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bring</a:t>
            </a:r>
            <a:r>
              <a:rPr kumimoji="0" lang="en-US" altLang="zh-CN" sz="1800" b="0" i="0" u="none" strike="noStrike" kern="1200" cap="none" spc="0" normalizeH="0" baseline="0" noProof="0">
                <a:ln>
                  <a:noFill/>
                </a:ln>
                <a:solidFill>
                  <a:srgbClr val="003760"/>
                </a:solidFill>
                <a:effectLst/>
                <a:uLnTx/>
                <a:uFillTx/>
                <a:latin typeface="Times New Roman" panose="02020603050405020304" pitchFamily="18" charset="0"/>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to</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life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使</a:t>
            </a:r>
            <a:r>
              <a:rPr kumimoji="0" lang="en-US" altLang="zh-CN" sz="1800" b="0" i="0" u="none" strike="noStrike" kern="1200" cap="none" spc="0" normalizeH="0" baseline="0" noProof="0">
                <a:ln>
                  <a:noFill/>
                </a:ln>
                <a:solidFill>
                  <a:srgbClr val="003760"/>
                </a:solidFill>
                <a:effectLst/>
                <a:uLnTx/>
                <a:uFillTx/>
                <a:latin typeface="SimSun" panose="02010600030101010101" pitchFamily="2" charset="-122"/>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苏醒；使</a:t>
            </a:r>
            <a:r>
              <a:rPr kumimoji="0" lang="en-US" altLang="zh-CN" sz="1800" b="0" i="0" u="none" strike="noStrike" kern="1200" cap="none" spc="0" normalizeH="0" baseline="0" noProof="0">
                <a:ln>
                  <a:noFill/>
                </a:ln>
                <a:solidFill>
                  <a:srgbClr val="003760"/>
                </a:solidFill>
                <a:effectLst/>
                <a:uLnTx/>
                <a:uFillTx/>
                <a:latin typeface="SimSun" panose="02010600030101010101" pitchFamily="2" charset="-122"/>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生动/逼真</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1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bring</a:t>
            </a:r>
            <a:r>
              <a:rPr kumimoji="0" lang="en-US" altLang="zh-CN" sz="1800" b="0" i="0" u="none" strike="noStrike" kern="1200" cap="none" spc="0" normalizeH="0" baseline="0" noProof="0">
                <a:ln>
                  <a:noFill/>
                </a:ln>
                <a:solidFill>
                  <a:srgbClr val="003760"/>
                </a:solidFill>
                <a:effectLst/>
                <a:uLnTx/>
                <a:uFillTx/>
                <a:latin typeface="Times New Roman" panose="02020603050405020304" pitchFamily="18" charset="0"/>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into</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conflict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（with</a:t>
            </a:r>
            <a:r>
              <a:rPr kumimoji="0" lang="en-US" altLang="zh-CN" sz="1800" b="0" i="0" u="none" strike="noStrike" kern="1200" cap="none" spc="0" normalizeH="0" baseline="0" noProof="0">
                <a:ln>
                  <a:noFill/>
                </a:ln>
                <a:solidFill>
                  <a:srgbClr val="003760"/>
                </a:solidFill>
                <a:effectLst/>
                <a:uLnTx/>
                <a:uFillTx/>
                <a:latin typeface="Times New Roman" panose="02020603050405020304" pitchFamily="18" charset="0"/>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使</a:t>
            </a:r>
            <a:r>
              <a:rPr kumimoji="0" lang="en-US" altLang="zh-CN" sz="1800" b="0" i="0" u="none" strike="noStrike" kern="1200" cap="none" spc="0" normalizeH="0" baseline="0" noProof="0">
                <a:ln>
                  <a:noFill/>
                </a:ln>
                <a:solidFill>
                  <a:srgbClr val="003760"/>
                </a:solidFill>
                <a:effectLst/>
                <a:uLnTx/>
                <a:uFillTx/>
                <a:latin typeface="SimSun" panose="02010600030101010101" pitchFamily="2" charset="-122"/>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（与</a:t>
            </a:r>
            <a:r>
              <a:rPr kumimoji="0" lang="en-US" altLang="zh-CN" sz="1800" b="0" i="0" u="none" strike="noStrike" kern="1200" cap="none" spc="0" normalizeH="0" baseline="0" noProof="0">
                <a:ln>
                  <a:noFill/>
                </a:ln>
                <a:solidFill>
                  <a:srgbClr val="003760"/>
                </a:solidFill>
                <a:effectLst/>
                <a:uLnTx/>
                <a:uFillTx/>
                <a:latin typeface="SimSun" panose="02010600030101010101" pitchFamily="2" charset="-122"/>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）产生冲突</a:t>
            </a:r>
            <a:endParaRPr lang="en-US" altLang="zh-CN" dirty="0"/>
          </a:p>
        </p:txBody>
      </p:sp>
      <p:pic>
        <p:nvPicPr>
          <p:cNvPr id="7" name="P_6_BD#267c118c4?pid=537a61ad3&amp;color=0,55,96&amp;tib=255,255,255&amp;iip=8&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512096" y="3755948"/>
            <a:ext cx="1124712" cy="283464"/>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sld>
</file>

<file path=ppt/slides/slide18.xml><?xml version="1.0" encoding="utf-8"?>
<p:sld xmlns:a="http://schemas.openxmlformats.org/drawingml/2006/main" xmlns:r="http://schemas.openxmlformats.org/officeDocument/2006/relationships" xmlns:p="http://schemas.openxmlformats.org/presentationml/2006/main">
  <p:cSld name="Slide 22">
    <p:spTree>
      <p:nvGrpSpPr>
        <p:cNvPr id="1" name=""/>
        <p:cNvGrpSpPr/>
        <p:nvPr/>
      </p:nvGrpSpPr>
      <p:grpSpPr>
        <a:xfrm>
          <a:off x="0" y="0"/>
          <a:ext cx="0" cy="0"/>
          <a:chOff x="0" y="0"/>
          <a:chExt cx="0" cy="0"/>
        </a:xfrm>
      </p:grpSpPr>
      <p:sp>
        <p:nvSpPr>
          <p:cNvPr id="2" name="P_6_BD#267c118c4?pid=537a61ad3&amp;color=0,55,96&amp;mp=1&amp;vtp=1&amp;bt=1&amp;bbb=1&amp;hb=1"/>
          <p:cNvSpPr/>
          <p:nvPr/>
        </p:nvSpPr>
        <p:spPr>
          <a:xfrm>
            <a:off x="502920" y="1508760"/>
            <a:ext cx="10570464" cy="3703955"/>
          </a:xfrm>
          <a:prstGeom prst="rect">
            <a:avLst/>
          </a:prstGeom>
          <a:noFill/>
          <a:ln/>
        </p:spPr>
        <p:txBody>
          <a:bodyPr wrap="none" lIns="0" tIns="0" rIns="0" bIns="0" rtlCol="0" anchor="t"/>
          <a:lstStyle/>
          <a:p>
            <a:pPr algn="l">
              <a:lnSpc>
                <a:spcPts val="3300"/>
              </a:lnSpc>
            </a:pPr>
            <a:r>
              <a:rPr lang="en-US" altLang="zh-CN" sz="1800" b="0" i="0" dirty="0">
                <a:solidFill>
                  <a:srgbClr val="003760"/>
                </a:solidFill>
                <a:latin typeface="Times New Roman" pitchFamily="34" charset="0"/>
                <a:ea typeface="微软雅黑" pitchFamily="34" charset="-122"/>
                <a:cs typeface="Times New Roman" pitchFamily="34" charset="-120"/>
              </a:rPr>
              <a:t>bring</a:t>
            </a:r>
            <a:r>
              <a:rPr lang="en-US" altLang="zh-CN" sz="1800" b="0" i="0" dirty="0">
                <a:solidFill>
                  <a:srgbClr val="003760"/>
                </a:solidFill>
                <a:latin typeface="Times New Roman" panose="02020603050405020304" pitchFamily="18"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under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control控制住</a:t>
            </a:r>
            <a:r>
              <a:rPr lang="en-US" altLang="zh-CN" sz="1800" b="0" i="0" dirty="0">
                <a:solidFill>
                  <a:srgbClr val="003760"/>
                </a:solidFill>
                <a:latin typeface="SimSun" panose="02010600030101010101" pitchFamily="2" charset="-122"/>
                <a:ea typeface="微软雅黑" pitchFamily="34" charset="-122"/>
                <a:cs typeface="Times New Roman" pitchFamily="34" charset="-120"/>
              </a:rPr>
              <a:t>……</a:t>
            </a:r>
            <a:endParaRPr lang="en-US" altLang="zh-CN" sz="1800" dirty="0">
              <a:latin typeface="SimSun" panose="02010600030101010101" pitchFamily="2" charset="-122"/>
            </a:endParaRPr>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b</a:t>
            </a:r>
            <a:r>
              <a:rPr lang="en-US" altLang="zh-CN" sz="1800" b="0" i="0">
                <a:solidFill>
                  <a:srgbClr val="003760"/>
                </a:solidFill>
                <a:latin typeface="Times New Roman" pitchFamily="34" charset="0"/>
                <a:ea typeface="微软雅黑" pitchFamily="34" charset="-122"/>
                <a:cs typeface="Times New Roman" pitchFamily="34" charset="-120"/>
              </a:rPr>
              <a:t>ring</a:t>
            </a:r>
            <a:r>
              <a:rPr lang="en-US" altLang="zh-CN" sz="1800" b="0" i="0" dirty="0">
                <a:solidFill>
                  <a:srgbClr val="003760"/>
                </a:solidFill>
                <a:latin typeface="Times New Roman" panose="02020603050405020304" pitchFamily="18"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sudden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stop使</a:t>
            </a:r>
            <a:r>
              <a:rPr lang="en-US" altLang="zh-CN" sz="1800" b="0" i="0" dirty="0">
                <a:solidFill>
                  <a:srgbClr val="003760"/>
                </a:solidFill>
                <a:latin typeface="SimSun" panose="02010600030101010101" pitchFamily="2" charset="-122"/>
                <a:ea typeface="微软雅黑" pitchFamily="34" charset="-122"/>
                <a:cs typeface="Times New Roman" pitchFamily="34" charset="-120"/>
              </a:rPr>
              <a:t>……</a:t>
            </a:r>
            <a:r>
              <a:rPr lang="en-US" altLang="zh-CN" sz="1800" b="0" i="0" dirty="0">
                <a:solidFill>
                  <a:srgbClr val="003760"/>
                </a:solidFill>
                <a:latin typeface="Times New Roman" pitchFamily="34" charset="0"/>
                <a:ea typeface="微软雅黑" pitchFamily="34" charset="-122"/>
                <a:cs typeface="Times New Roman" pitchFamily="34" charset="-120"/>
              </a:rPr>
              <a:t>突然停下</a:t>
            </a:r>
            <a:endParaRPr lang="en-US" altLang="zh-CN" sz="1800" dirty="0"/>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b</a:t>
            </a:r>
            <a:r>
              <a:rPr lang="en-US" altLang="zh-CN" sz="1800" b="0" i="0">
                <a:solidFill>
                  <a:srgbClr val="003760"/>
                </a:solidFill>
                <a:latin typeface="Times New Roman" pitchFamily="34" charset="0"/>
                <a:ea typeface="微软雅黑" pitchFamily="34" charset="-122"/>
                <a:cs typeface="Times New Roman" pitchFamily="34" charset="-120"/>
              </a:rPr>
              <a:t>ring</a:t>
            </a:r>
            <a:r>
              <a:rPr lang="en-US" altLang="zh-CN" sz="1800" b="0" i="0" dirty="0">
                <a:solidFill>
                  <a:srgbClr val="003760"/>
                </a:solidFill>
                <a:latin typeface="Times New Roman" panose="02020603050405020304" pitchFamily="18"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将</a:t>
            </a:r>
            <a:r>
              <a:rPr lang="en-US" altLang="zh-CN" sz="1800" b="0" i="0" dirty="0">
                <a:solidFill>
                  <a:srgbClr val="003760"/>
                </a:solidFill>
                <a:latin typeface="SimSun" panose="02010600030101010101" pitchFamily="2" charset="-122"/>
                <a:ea typeface="微软雅黑" pitchFamily="34" charset="-122"/>
                <a:cs typeface="Times New Roman" pitchFamily="34" charset="-120"/>
              </a:rPr>
              <a:t>……</a:t>
            </a:r>
            <a:r>
              <a:rPr lang="en-US" altLang="zh-CN" sz="1800" b="0" i="0" dirty="0">
                <a:solidFill>
                  <a:srgbClr val="003760"/>
                </a:solidFill>
                <a:latin typeface="Times New Roman" pitchFamily="34" charset="0"/>
                <a:ea typeface="微软雅黑" pitchFamily="34" charset="-122"/>
                <a:cs typeface="Times New Roman" pitchFamily="34" charset="-120"/>
              </a:rPr>
              <a:t>结束</a:t>
            </a:r>
            <a:endParaRPr lang="en-US" altLang="zh-CN" sz="1800" dirty="0"/>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H</a:t>
            </a:r>
            <a:r>
              <a:rPr lang="en-US" altLang="zh-CN" sz="1800" b="0" i="0">
                <a:solidFill>
                  <a:srgbClr val="003760"/>
                </a:solidFill>
                <a:latin typeface="Times New Roman" pitchFamily="34" charset="0"/>
                <a:ea typeface="微软雅黑" pitchFamily="34" charset="-122"/>
                <a:cs typeface="Times New Roman" pitchFamily="34" charset="-120"/>
              </a:rPr>
              <a:t>is</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excellent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skills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brought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elements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painting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to</a:t>
            </a:r>
            <a:r>
              <a:rPr lang="en-US" altLang="zh-CN" sz="1800" b="0" i="0" u="sng"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life</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他精湛的技术使画作中的各个元素栩栩如生</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H</a:t>
            </a:r>
            <a:r>
              <a:rPr lang="en-US" altLang="zh-CN" sz="1800" b="0" i="0">
                <a:solidFill>
                  <a:srgbClr val="003760"/>
                </a:solidFill>
                <a:latin typeface="Times New Roman" pitchFamily="34" charset="0"/>
                <a:ea typeface="微软雅黑" pitchFamily="34" charset="-122"/>
                <a:cs typeface="Times New Roman" pitchFamily="34" charset="-120"/>
              </a:rPr>
              <a:t>is</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conventional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opinions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brought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him</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into</a:t>
            </a:r>
            <a:r>
              <a:rPr lang="en-US" altLang="zh-CN" sz="1800" b="0" i="0" u="sng"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conflict</a:t>
            </a:r>
            <a:r>
              <a:rPr lang="en-US" altLang="zh-CN" sz="1800" b="0" i="0" u="sng"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with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those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who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support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innovation</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楷体" pitchFamily="34" charset="-122"/>
                <a:cs typeface="Times New Roman" pitchFamily="34" charset="-120"/>
              </a:rPr>
              <a:t>他守旧的观念使他</a:t>
            </a:r>
          </a:p>
          <a:p>
            <a:pPr>
              <a:lnSpc>
                <a:spcPts val="3300"/>
              </a:lnSpc>
            </a:pPr>
            <a:r>
              <a:rPr lang="en-US" altLang="zh-CN" sz="1800" b="0" i="0">
                <a:solidFill>
                  <a:srgbClr val="003760"/>
                </a:solidFill>
                <a:latin typeface="Times New Roman" pitchFamily="34" charset="0"/>
                <a:ea typeface="楷体" pitchFamily="34" charset="-122"/>
                <a:cs typeface="Times New Roman" pitchFamily="34" charset="-120"/>
              </a:rPr>
              <a:t>和那些支持革新的人产生了冲突</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T</a:t>
            </a:r>
            <a:r>
              <a:rPr lang="en-US" altLang="zh-CN" sz="1800" b="0" i="0">
                <a:solidFill>
                  <a:srgbClr val="003760"/>
                </a:solidFill>
                <a:latin typeface="Times New Roman" pitchFamily="34" charset="0"/>
                <a:ea typeface="微软雅黑" pitchFamily="34" charset="-122"/>
                <a:cs typeface="Times New Roman" pitchFamily="34" charset="-120"/>
              </a:rPr>
              <a:t>he</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appearance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brought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car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to</a:t>
            </a:r>
            <a:r>
              <a:rPr lang="en-US" altLang="zh-CN" sz="1800" b="0" i="0" u="sng"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a</a:t>
            </a:r>
            <a:r>
              <a:rPr lang="en-US" altLang="zh-CN" sz="1800" b="0" i="0" u="sng"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sudden</a:t>
            </a:r>
            <a:r>
              <a:rPr lang="en-US" altLang="zh-CN" sz="1800" b="0" i="0" u="sng"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stop</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一只猫的出现使我的车突然停下来</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I</a:t>
            </a:r>
            <a:r>
              <a:rPr lang="en-US" altLang="zh-CN" sz="1800" b="0" i="0">
                <a:solidFill>
                  <a:srgbClr val="003760"/>
                </a:solidFill>
                <a:latin typeface="Times New Roman" pitchFamily="34" charset="0"/>
                <a:ea typeface="微软雅黑" pitchFamily="34" charset="-122"/>
                <a:cs typeface="Times New Roman" pitchFamily="34" charset="-120"/>
              </a:rPr>
              <a:t>f</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other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issues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discuss,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can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bring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meeting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to</a:t>
            </a:r>
            <a:r>
              <a:rPr lang="en-US" altLang="zh-CN" sz="1800" b="0" i="0" u="sng"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an</a:t>
            </a:r>
            <a:r>
              <a:rPr lang="en-US" altLang="zh-CN" sz="1800" b="0" i="0" u="sng"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end</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楷体" pitchFamily="34" charset="-122"/>
                <a:cs typeface="Times New Roman" pitchFamily="34" charset="-120"/>
              </a:rPr>
              <a:t>如果没有其他问题要讨论</a:t>
            </a:r>
            <a:r>
              <a:rPr lang="en-US" altLang="zh-CN" sz="1800" b="0" i="0">
                <a:solidFill>
                  <a:srgbClr val="003760"/>
                </a:solidFill>
                <a:latin typeface="Times New Roman" pitchFamily="34" charset="0"/>
                <a:ea typeface="微软雅黑" pitchFamily="34" charset="-122"/>
                <a:cs typeface="Times New Roman" pitchFamily="34" charset="-120"/>
              </a:rPr>
              <a:t>，</a:t>
            </a:r>
          </a:p>
          <a:p>
            <a:pPr>
              <a:lnSpc>
                <a:spcPts val="3100"/>
              </a:lnSpc>
            </a:pPr>
            <a:r>
              <a:rPr lang="en-US" altLang="zh-CN" b="0" i="0">
                <a:solidFill>
                  <a:srgbClr val="003760"/>
                </a:solidFill>
                <a:latin typeface="Times New Roman" pitchFamily="34" charset="0"/>
                <a:ea typeface="楷体" pitchFamily="34" charset="-122"/>
                <a:cs typeface="Times New Roman" pitchFamily="34" charset="-120"/>
              </a:rPr>
              <a:t>我们就结束这场会议</a:t>
            </a:r>
            <a:r>
              <a:rPr lang="en-US" altLang="zh-CN" b="0" i="0" dirty="0">
                <a:solidFill>
                  <a:srgbClr val="003760"/>
                </a:solidFill>
                <a:latin typeface="Times New Roman" pitchFamily="34" charset="0"/>
                <a:ea typeface="微软雅黑" pitchFamily="34" charset="-122"/>
                <a:cs typeface="Times New Roman" pitchFamily="34" charset="-120"/>
              </a:rPr>
              <a:t>。</a:t>
            </a:r>
            <a:endParaRPr lang="en-US" altLang="zh-CN" dirty="0"/>
          </a:p>
        </p:txBody>
      </p:sp>
    </p:spTree>
  </p:cSld>
  <p:clrMapOvr>
    <a:masterClrMapping/>
  </p:clrMapOvr>
  <p:transition>
    <p:fade/>
  </p:transition>
</p:sld>
</file>

<file path=ppt/slides/slide19.xml><?xml version="1.0" encoding="utf-8"?>
<p:sld xmlns:a="http://schemas.openxmlformats.org/drawingml/2006/main" xmlns:r="http://schemas.openxmlformats.org/officeDocument/2006/relationships" xmlns:p="http://schemas.openxmlformats.org/presentationml/2006/main">
  <p:cSld name="Slide 23">
    <p:spTree>
      <p:nvGrpSpPr>
        <p:cNvPr id="1" name=""/>
        <p:cNvGrpSpPr/>
        <p:nvPr/>
      </p:nvGrpSpPr>
      <p:grpSpPr>
        <a:xfrm>
          <a:off x="0" y="0"/>
          <a:ext cx="0" cy="0"/>
          <a:chOff x="0" y="0"/>
          <a:chExt cx="0" cy="0"/>
        </a:xfrm>
      </p:grpSpPr>
      <p:sp>
        <p:nvSpPr>
          <p:cNvPr id="2" name="P_6_BD#267c118c4?pid=537a61ad3&amp;color=0,55,96&amp;vtp=1&amp;bt=1&amp;bbb=1&amp;hb=1"/>
          <p:cNvSpPr/>
          <p:nvPr/>
        </p:nvSpPr>
        <p:spPr>
          <a:xfrm>
            <a:off x="502920" y="1512000"/>
            <a:ext cx="10570464" cy="1650556"/>
          </a:xfrm>
          <a:prstGeom prst="rect">
            <a:avLst/>
          </a:prstGeom>
          <a:noFill/>
          <a:ln/>
        </p:spPr>
        <p:txBody>
          <a:bodyPr wrap="none" lIns="0" tIns="0" rIns="0" bIns="0" rtlCol="0" anchor="t"/>
          <a:lstStyle/>
          <a:p>
            <a:pPr algn="l">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With</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the</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majority</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of</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u="sng" dirty="0">
                <a:solidFill>
                  <a:srgbClr val="003760"/>
                </a:solidFill>
                <a:latin typeface="Times New Roman" pitchFamily="34" charset="0"/>
                <a:ea typeface="微软雅黑" pitchFamily="34" charset="-122"/>
                <a:cs typeface="Times New Roman" pitchFamily="34" charset="-120"/>
              </a:rPr>
              <a:t>attempts</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to</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climb</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Qomolangma</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resulting</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either</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in</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total</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success</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or</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u="sng" dirty="0">
                <a:solidFill>
                  <a:srgbClr val="003760"/>
                </a:solidFill>
                <a:latin typeface="Times New Roman" pitchFamily="34" charset="0"/>
                <a:ea typeface="微软雅黑" pitchFamily="34" charset="-122"/>
                <a:cs typeface="Times New Roman" pitchFamily="34" charset="-120"/>
              </a:rPr>
              <a:t>failure</a:t>
            </a:r>
            <a:r>
              <a:rPr lang="en-US" altLang="zh-CN" sz="1800" b="1" i="0" dirty="0">
                <a:solidFill>
                  <a:srgbClr val="003760"/>
                </a:solidFill>
                <a:latin typeface="Times New Roman" pitchFamily="34" charset="0"/>
                <a:ea typeface="微软雅黑" pitchFamily="34" charset="-122"/>
                <a:cs typeface="Times New Roman" pitchFamily="34" charset="-120"/>
              </a:rPr>
              <a:t>,</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a:solidFill>
                  <a:srgbClr val="003760"/>
                </a:solidFill>
                <a:latin typeface="Times New Roman" pitchFamily="34" charset="0"/>
                <a:ea typeface="微软雅黑" pitchFamily="34" charset="-122"/>
                <a:cs typeface="Times New Roman" pitchFamily="34" charset="-120"/>
              </a:rPr>
              <a:t>is</a:t>
            </a:r>
            <a:r>
              <a:rPr lang="en-US" altLang="zh-CN" sz="1800" b="1" i="0">
                <a:solidFill>
                  <a:srgbClr val="003760"/>
                </a:solidFill>
                <a:latin typeface="SimSun" pitchFamily="34" charset="0"/>
                <a:ea typeface="SimSun" pitchFamily="34" charset="-122"/>
                <a:cs typeface="SimSun" pitchFamily="34" charset="-120"/>
              </a:rPr>
              <a:t> </a:t>
            </a:r>
          </a:p>
          <a:p>
            <a:pPr>
              <a:lnSpc>
                <a:spcPts val="3300"/>
              </a:lnSpc>
            </a:pPr>
            <a:r>
              <a:rPr lang="en-US" altLang="zh-CN" sz="1800" b="1" i="0">
                <a:solidFill>
                  <a:srgbClr val="003760"/>
                </a:solidFill>
                <a:latin typeface="Times New Roman" pitchFamily="34" charset="0"/>
                <a:ea typeface="微软雅黑" pitchFamily="34" charset="-122"/>
                <a:cs typeface="Times New Roman" pitchFamily="34" charset="-120"/>
              </a:rPr>
              <a:t>there</a:t>
            </a:r>
            <a:r>
              <a:rPr lang="en-US" altLang="zh-CN" sz="1800" b="1" i="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also</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a</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scientific</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reason</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behind</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this</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risk-taking</a:t>
            </a:r>
            <a:r>
              <a:rPr lang="en-US" altLang="zh-CN" sz="1800" b="1" i="0">
                <a:solidFill>
                  <a:srgbClr val="003760"/>
                </a:solidFill>
                <a:latin typeface="Times New Roman" pitchFamily="34" charset="0"/>
                <a:ea typeface="微软雅黑" pitchFamily="34" charset="-122"/>
                <a:cs typeface="Times New Roman" pitchFamily="34" charset="-120"/>
              </a:rPr>
              <a:t>?攀登珠穆朗玛峰的大多数尝试要么圆满成功要么彻</a:t>
            </a:r>
          </a:p>
          <a:p>
            <a:pPr>
              <a:lnSpc>
                <a:spcPts val="3300"/>
              </a:lnSpc>
            </a:pPr>
            <a:r>
              <a:rPr lang="en-US" altLang="zh-CN" b="1" i="0">
                <a:solidFill>
                  <a:srgbClr val="003760"/>
                </a:solidFill>
                <a:latin typeface="Times New Roman" pitchFamily="34" charset="0"/>
                <a:ea typeface="微软雅黑" pitchFamily="34" charset="-122"/>
                <a:cs typeface="Times New Roman" pitchFamily="34" charset="-120"/>
              </a:rPr>
              <a:t>底失败</a:t>
            </a:r>
            <a:r>
              <a:rPr lang="en-US" altLang="zh-CN" b="1" i="0" dirty="0">
                <a:solidFill>
                  <a:srgbClr val="003760"/>
                </a:solidFill>
                <a:latin typeface="Times New Roman" pitchFamily="34" charset="0"/>
                <a:ea typeface="微软雅黑" pitchFamily="34" charset="-122"/>
                <a:cs typeface="Times New Roman" pitchFamily="34" charset="-120"/>
              </a:rPr>
              <a:t>，</a:t>
            </a:r>
            <a:r>
              <a:rPr lang="en-US" altLang="zh-CN" b="1" i="0">
                <a:solidFill>
                  <a:srgbClr val="003760"/>
                </a:solidFill>
                <a:latin typeface="Times New Roman" pitchFamily="34" charset="0"/>
                <a:ea typeface="微软雅黑" pitchFamily="34" charset="-122"/>
                <a:cs typeface="Times New Roman" pitchFamily="34" charset="-120"/>
              </a:rPr>
              <a:t>这样的冒险活动背后是否也有什么科学解释吗？</a:t>
            </a:r>
          </a:p>
          <a:p>
            <a:pPr marL="0" marR="0" lvl="0" indent="0" algn="r" defTabSz="914400" rtl="0" eaLnBrk="1" fontAlgn="auto" latinLnBrk="0" hangingPunct="1">
              <a:lnSpc>
                <a:spcPts val="3500"/>
              </a:lnSpc>
              <a:spcBef>
                <a:spcPts val="0"/>
              </a:spcBef>
              <a:spcAft>
                <a:spcPts val="0"/>
              </a:spcAft>
              <a:buClrTx/>
              <a:buSzTx/>
              <a:buFontTx/>
              <a:buNone/>
              <a:tabLst/>
              <a:defRPr/>
            </a:pPr>
            <a:r>
              <a:rPr kumimoji="0" lang="en-US" altLang="zh-CN" sz="1950" b="0" i="0" u="none" strike="noStrike" kern="0" cap="none" spc="-99900" normalizeH="0" baseline="0" noProof="0">
                <a:ln>
                  <a:noFill/>
                </a:ln>
                <a:solidFill>
                  <a:srgbClr val="FFFFFF"/>
                </a:solidFill>
                <a:effectLst/>
                <a:uLnTx/>
                <a:uFillTx/>
                <a:latin typeface="Times New Roman" pitchFamily="34" charset="0"/>
                <a:ea typeface="微软雅黑" pitchFamily="34" charset="-122"/>
                <a:cs typeface="Times New Roman" pitchFamily="34" charset="-120"/>
              </a:rPr>
              <a:t> </a:t>
            </a:r>
            <a:r>
              <a:rPr kumimoji="0" lang="en-US" altLang="zh-CN" sz="900" b="0" i="0" u="none" strike="noStrike" kern="0" cap="none" spc="0" normalizeH="0" baseline="0" noProof="0">
                <a:ln>
                  <a:noFill/>
                </a:ln>
                <a:solidFill>
                  <a:srgbClr val="FFFFFF"/>
                </a:solidFill>
                <a:effectLst/>
                <a:uLnTx/>
                <a:uFillTx/>
                <a:latin typeface="SimSun" panose="02010600030101010101" pitchFamily="2" charset="-122"/>
                <a:ea typeface="微软雅黑" pitchFamily="34" charset="-122"/>
                <a:cs typeface="Times New Roman" pitchFamily="34" charset="-120"/>
              </a:rPr>
              <a:t>          </a:t>
            </a:r>
            <a:r>
              <a:rPr kumimoji="0" lang="en-US" altLang="zh-CN" sz="1800" b="1"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教材P67</a:t>
            </a:r>
            <a:endParaRPr lang="en-US" altLang="zh-CN" dirty="0"/>
          </a:p>
        </p:txBody>
      </p:sp>
      <p:pic>
        <p:nvPicPr>
          <p:cNvPr id="3" name="P_6_BD#267c118c4?pid=537a61ad3&amp;color=0,55,96&amp;tib=255,255,255&amp;iip=9&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9691529" y="2746948"/>
            <a:ext cx="539496" cy="393192"/>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sld>
</file>

<file path=ppt/slides/slide2.xml><?xml version="1.0" encoding="utf-8"?>
<p:sld xmlns:a="http://schemas.openxmlformats.org/drawingml/2006/main" xmlns:r="http://schemas.openxmlformats.org/officeDocument/2006/relationships" xmlns:p="http://schemas.openxmlformats.org/presentationml/2006/main">
  <p:cSld name="Slide 2">
    <p:spTree>
      <p:nvGrpSpPr>
        <p:cNvPr id="1" name=""/>
        <p:cNvGrpSpPr/>
        <p:nvPr/>
      </p:nvGrpSpPr>
      <p:grpSpPr>
        <a:xfrm>
          <a:off x="0" y="0"/>
          <a:ext cx="0" cy="0"/>
          <a:chOff x="0" y="0"/>
          <a:chExt cx="0" cy="0"/>
        </a:xfrm>
      </p:grpSpPr>
      <p:sp>
        <p:nvSpPr>
          <p:cNvPr id="2" name="C_1_BD#6ab9fba44.fixed?color=61,88,159&amp;vtp=1&amp;bbb=1"/>
          <p:cNvSpPr/>
          <p:nvPr/>
        </p:nvSpPr>
        <p:spPr>
          <a:xfrm>
            <a:off x="4965192" y="2084832"/>
            <a:ext cx="2304288" cy="932688"/>
          </a:xfrm>
          <a:prstGeom prst="rect">
            <a:avLst/>
          </a:prstGeom>
          <a:noFill/>
          <a:ln/>
        </p:spPr>
        <p:txBody>
          <a:bodyPr wrap="none" lIns="0" tIns="0" rIns="0" bIns="0" rtlCol="0" anchor="ctr"/>
          <a:lstStyle/>
          <a:p>
            <a:pPr algn="ctr">
              <a:lnSpc>
                <a:spcPts val="6700"/>
              </a:lnSpc>
            </a:pPr>
            <a:r>
              <a:rPr lang="en-US" altLang="zh-CN" sz="5400" b="1" i="0" dirty="0">
                <a:solidFill>
                  <a:srgbClr val="3D589F"/>
                </a:solidFill>
                <a:latin typeface="Times New Roman" pitchFamily="34" charset="0"/>
                <a:ea typeface="印品黑体" pitchFamily="34" charset="-122"/>
                <a:cs typeface="Times New Roman" pitchFamily="34" charset="-120"/>
              </a:rPr>
              <a:t>Unit</a:t>
            </a:r>
            <a:r>
              <a:rPr lang="en-US" altLang="zh-CN" sz="5400" b="1" i="0" dirty="0">
                <a:solidFill>
                  <a:srgbClr val="3D589F"/>
                </a:solidFill>
                <a:latin typeface="SimSun" pitchFamily="34" charset="0"/>
                <a:ea typeface="SimSun" pitchFamily="34" charset="-122"/>
                <a:cs typeface="SimSun" pitchFamily="34" charset="-120"/>
              </a:rPr>
              <a:t> </a:t>
            </a:r>
            <a:r>
              <a:rPr lang="en-US" altLang="zh-CN" sz="5400" b="1" i="0" dirty="0">
                <a:solidFill>
                  <a:srgbClr val="3D589F"/>
                </a:solidFill>
                <a:latin typeface="Times New Roman" pitchFamily="34" charset="0"/>
                <a:ea typeface="印品黑体" pitchFamily="34" charset="-122"/>
                <a:cs typeface="Times New Roman" pitchFamily="34" charset="-120"/>
              </a:rPr>
              <a:t>5</a:t>
            </a:r>
            <a:endParaRPr lang="en-US" altLang="zh-CN" sz="5400" dirty="0"/>
          </a:p>
        </p:txBody>
      </p:sp>
      <p:sp>
        <p:nvSpPr>
          <p:cNvPr id="3" name="C_1_BD#6ab9fba44.fixed?color=61,88,159&amp;vtp=1&amp;bbb=1"/>
          <p:cNvSpPr/>
          <p:nvPr/>
        </p:nvSpPr>
        <p:spPr>
          <a:xfrm>
            <a:off x="0" y="3493008"/>
            <a:ext cx="12188952" cy="1517904"/>
          </a:xfrm>
          <a:prstGeom prst="rect">
            <a:avLst/>
          </a:prstGeom>
          <a:noFill/>
          <a:ln/>
        </p:spPr>
        <p:txBody>
          <a:bodyPr wrap="none" lIns="0" tIns="0" rIns="0" bIns="0" rtlCol="0" anchor="t"/>
          <a:lstStyle/>
          <a:p>
            <a:pPr algn="ctr">
              <a:lnSpc>
                <a:spcPts val="6700"/>
              </a:lnSpc>
            </a:pPr>
            <a:r>
              <a:rPr lang="en-US" altLang="zh-CN" sz="5400" b="1" i="0" dirty="0">
                <a:solidFill>
                  <a:srgbClr val="3D589F"/>
                </a:solidFill>
                <a:latin typeface="Times New Roman" pitchFamily="34" charset="0"/>
                <a:ea typeface="印品黑体" pitchFamily="34" charset="-122"/>
                <a:cs typeface="Times New Roman" pitchFamily="34" charset="-120"/>
              </a:rPr>
              <a:t>What</a:t>
            </a:r>
            <a:r>
              <a:rPr lang="en-US" altLang="zh-CN" sz="5400" b="1" i="0" dirty="0">
                <a:solidFill>
                  <a:srgbClr val="3D589F"/>
                </a:solidFill>
                <a:latin typeface="SimSun" pitchFamily="34" charset="0"/>
                <a:ea typeface="SimSun" pitchFamily="34" charset="-122"/>
                <a:cs typeface="SimSun" pitchFamily="34" charset="-120"/>
              </a:rPr>
              <a:t> </a:t>
            </a:r>
            <a:r>
              <a:rPr lang="en-US" altLang="zh-CN" sz="5400" b="1" i="0" dirty="0">
                <a:solidFill>
                  <a:srgbClr val="3D589F"/>
                </a:solidFill>
                <a:latin typeface="Times New Roman" pitchFamily="34" charset="0"/>
                <a:ea typeface="印品黑体" pitchFamily="34" charset="-122"/>
                <a:cs typeface="Times New Roman" pitchFamily="34" charset="-120"/>
              </a:rPr>
              <a:t>an</a:t>
            </a:r>
            <a:r>
              <a:rPr lang="en-US" altLang="zh-CN" sz="5400" b="1" i="0" dirty="0">
                <a:solidFill>
                  <a:srgbClr val="3D589F"/>
                </a:solidFill>
                <a:latin typeface="SimSun" pitchFamily="34" charset="0"/>
                <a:ea typeface="SimSun" pitchFamily="34" charset="-122"/>
                <a:cs typeface="SimSun" pitchFamily="34" charset="-120"/>
              </a:rPr>
              <a:t> </a:t>
            </a:r>
            <a:r>
              <a:rPr lang="en-US" altLang="zh-CN" sz="5400" b="1" i="0" dirty="0">
                <a:solidFill>
                  <a:srgbClr val="3D589F"/>
                </a:solidFill>
                <a:latin typeface="Times New Roman" pitchFamily="34" charset="0"/>
                <a:ea typeface="印品黑体" pitchFamily="34" charset="-122"/>
                <a:cs typeface="Times New Roman" pitchFamily="34" charset="-120"/>
              </a:rPr>
              <a:t>adventure!</a:t>
            </a:r>
            <a:endParaRPr lang="en-US" altLang="zh-CN" sz="5400" dirty="0"/>
          </a:p>
        </p:txBody>
      </p:sp>
    </p:spTree>
  </p:cSld>
  <p:clrMapOvr>
    <a:masterClrMapping/>
  </p:clrMapOvr>
  <p:transition>
    <p:fade/>
  </p:transition>
</p:sld>
</file>

<file path=ppt/slides/slide20.xml><?xml version="1.0" encoding="utf-8"?>
<p:sld xmlns:a="http://schemas.openxmlformats.org/drawingml/2006/main" xmlns:r="http://schemas.openxmlformats.org/officeDocument/2006/relationships" xmlns:p="http://schemas.openxmlformats.org/presentationml/2006/main">
  <p:cSld name="Slide 24">
    <p:spTree>
      <p:nvGrpSpPr>
        <p:cNvPr id="1" name=""/>
        <p:cNvGrpSpPr/>
        <p:nvPr/>
      </p:nvGrpSpPr>
      <p:grpSpPr>
        <a:xfrm>
          <a:off x="0" y="0"/>
          <a:ext cx="0" cy="0"/>
          <a:chOff x="0" y="0"/>
          <a:chExt cx="0" cy="0"/>
        </a:xfrm>
      </p:grpSpPr>
      <p:sp>
        <p:nvSpPr>
          <p:cNvPr id="2" name="C_5_BD#67a8db771?pid=e919ea061&amp;color=0,55,96&amp;mp=1&amp;vtp=1&amp;bt=1&amp;bbb=1"/>
          <p:cNvSpPr/>
          <p:nvPr/>
        </p:nvSpPr>
        <p:spPr>
          <a:xfrm>
            <a:off x="502920" y="1508760"/>
            <a:ext cx="10570464" cy="849376"/>
          </a:xfrm>
          <a:prstGeom prst="rect">
            <a:avLst/>
          </a:prstGeom>
          <a:noFill/>
          <a:ln/>
        </p:spPr>
        <p:txBody>
          <a:bodyPr wrap="none" lIns="0" tIns="0" rIns="0" bIns="0" rtlCol="0" anchor="t"/>
          <a:lstStyle/>
          <a:p>
            <a:pPr algn="l">
              <a:lnSpc>
                <a:spcPts val="3900"/>
              </a:lnSpc>
            </a:pPr>
            <a:r>
              <a:rPr lang="en-US" altLang="zh-CN" sz="2200" b="1" i="0" dirty="0">
                <a:solidFill>
                  <a:srgbClr val="003760"/>
                </a:solidFill>
                <a:latin typeface="Times New Roman" pitchFamily="34" charset="0"/>
                <a:ea typeface="微软雅黑" pitchFamily="34" charset="-122"/>
                <a:cs typeface="Times New Roman" pitchFamily="34" charset="-120"/>
              </a:rPr>
              <a:t>4</a:t>
            </a:r>
            <a:r>
              <a:rPr lang="en-US" altLang="zh-CN" sz="2200" b="1" i="0" dirty="0">
                <a:solidFill>
                  <a:srgbClr val="003760"/>
                </a:solidFill>
                <a:latin typeface="SimSun" pitchFamily="34" charset="0"/>
                <a:ea typeface="SimSun" pitchFamily="34" charset="-122"/>
                <a:cs typeface="SimSun" pitchFamily="34" charset="-120"/>
              </a:rPr>
              <a:t> </a:t>
            </a:r>
            <a:r>
              <a:rPr lang="en-US" altLang="zh-CN" sz="2200" b="1" i="0" dirty="0">
                <a:solidFill>
                  <a:srgbClr val="003760"/>
                </a:solidFill>
                <a:latin typeface="Times New Roman" pitchFamily="34" charset="0"/>
                <a:ea typeface="微软雅黑" pitchFamily="34" charset="-122"/>
                <a:cs typeface="Times New Roman" pitchFamily="34" charset="-120"/>
              </a:rPr>
              <a:t>attempt</a:t>
            </a:r>
            <a:endParaRPr lang="en-US" altLang="zh-CN" sz="2200" dirty="0"/>
          </a:p>
        </p:txBody>
      </p:sp>
      <p:sp>
        <p:nvSpPr>
          <p:cNvPr id="3" name="P_6#bbe314432?sp=1&amp;pid=67a8db771&amp;color=0,55,96&amp;vtp=1&amp;bbb=1"/>
          <p:cNvSpPr/>
          <p:nvPr/>
        </p:nvSpPr>
        <p:spPr>
          <a:xfrm>
            <a:off x="502920" y="1995536"/>
            <a:ext cx="10570464" cy="3703955"/>
          </a:xfrm>
          <a:prstGeom prst="rect">
            <a:avLst/>
          </a:prstGeom>
          <a:noFill/>
          <a:ln/>
        </p:spPr>
        <p:txBody>
          <a:bodyPr wrap="none" lIns="0" tIns="0" rIns="0" bIns="0" rtlCol="0" anchor="t"/>
          <a:lstStyle/>
          <a:p>
            <a:pPr algn="l">
              <a:lnSpc>
                <a:spcPts val="3300"/>
              </a:lnSpc>
            </a:pPr>
            <a:r>
              <a:rPr lang="en-US" altLang="zh-CN" sz="1800" b="0" i="0" dirty="0">
                <a:solidFill>
                  <a:srgbClr val="003760"/>
                </a:solidFill>
                <a:latin typeface="Times New Roman" pitchFamily="34" charset="0"/>
                <a:ea typeface="微软雅黑" pitchFamily="34" charset="-122"/>
                <a:cs typeface="Times New Roman" pitchFamily="34" charset="-120"/>
              </a:rPr>
              <a:t>➊</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1" i="1" dirty="0">
                <a:solidFill>
                  <a:srgbClr val="003760"/>
                </a:solidFill>
                <a:latin typeface="Times New Roman" pitchFamily="34" charset="0"/>
                <a:ea typeface="微软雅黑" pitchFamily="34" charset="-122"/>
                <a:cs typeface="Times New Roman" pitchFamily="34" charset="-120"/>
              </a:rPr>
              <a:t>n</a:t>
            </a:r>
            <a:r>
              <a:rPr lang="en-US" altLang="zh-CN" sz="1800" b="1" i="0" dirty="0">
                <a:solidFill>
                  <a:srgbClr val="003760"/>
                </a:solidFill>
                <a:latin typeface="Times New Roman" pitchFamily="34" charset="0"/>
                <a:ea typeface="微软雅黑" pitchFamily="34" charset="-122"/>
                <a:cs typeface="Times New Roman" pitchFamily="34" charset="-120"/>
              </a:rPr>
              <a:t>.努力，尝试；试图</a:t>
            </a:r>
            <a:r>
              <a:rPr lang="en-US" altLang="zh-CN" sz="1800" b="1" i="0">
                <a:solidFill>
                  <a:srgbClr val="003760"/>
                </a:solidFill>
                <a:latin typeface="Times New Roman" pitchFamily="34" charset="0"/>
                <a:ea typeface="微软雅黑" pitchFamily="34" charset="-122"/>
                <a:cs typeface="Times New Roman" pitchFamily="34" charset="-120"/>
              </a:rPr>
              <a:t>；企图</a:t>
            </a: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900" b="0" i="0" u="none" strike="noStrike" kern="0" cap="none" spc="0" normalizeH="0" baseline="0" noProof="0">
                <a:ln>
                  <a:noFill/>
                </a:ln>
                <a:solidFill>
                  <a:srgbClr val="FFFFFF"/>
                </a:solidFill>
                <a:effectLst/>
                <a:uLnTx/>
                <a:uFillTx/>
                <a:latin typeface="SimSun" panose="02010600030101010101" pitchFamily="2" charset="-122"/>
                <a:ea typeface="微软雅黑" pitchFamily="34" charset="-122"/>
                <a:cs typeface="Times New Roma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the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first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attempt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第一次尝试</a:t>
            </a:r>
            <a:endParaRPr kumimoji="0" lang="en-US" altLang="zh-CN" sz="1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in</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an</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attempt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to</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do</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sth</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试图做某事；为了做某事</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make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an</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attempt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to</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do</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sth</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试图/努力做某事</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Not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many</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people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can</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answer</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this</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question</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a:t>
            </a:r>
            <a:r>
              <a:rPr kumimoji="0" lang="en-US" altLang="zh-CN" sz="1800" b="0" i="0" u="sng"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the</a:t>
            </a:r>
            <a:r>
              <a:rPr kumimoji="0" lang="en-US" altLang="zh-CN" sz="1800" b="0" i="0" u="sng"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first</a:t>
            </a:r>
            <a:r>
              <a:rPr kumimoji="0" lang="en-US" altLang="zh-CN" sz="1800" b="0" i="0" u="sng"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attempt</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第一次就能回答这个问题的人并不多</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Scientists</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devour</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books</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and</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data</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in</a:t>
            </a:r>
            <a:r>
              <a:rPr kumimoji="0" lang="en-US" altLang="zh-CN" sz="1800" b="0" i="0" u="sng"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an</a:t>
            </a:r>
            <a:r>
              <a:rPr kumimoji="0" lang="en-US" altLang="zh-CN" sz="1800" b="0" i="0" u="sng"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attempt</a:t>
            </a:r>
            <a:r>
              <a:rPr kumimoji="0" lang="en-US" altLang="zh-CN" sz="1800" b="0" i="0" u="sng"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to</a:t>
            </a:r>
            <a:r>
              <a:rPr kumimoji="0" lang="en-US" altLang="zh-CN" sz="1800" b="0" i="0" u="sng"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understand</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the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world</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and</a:t>
            </a:r>
            <a:r>
              <a:rPr kumimoji="0" lang="en-US" altLang="zh-CN" sz="1800" b="0" i="0" u="sng"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gain</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confidence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and</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clarity.</a:t>
            </a: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科学家如饥似渴地阅读书籍和查看数据</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试图理解世界</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获得信心和清晰的思维能力</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In</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the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1950s,</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two</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scientists</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made</a:t>
            </a:r>
            <a:r>
              <a:rPr kumimoji="0" lang="en-US" altLang="zh-CN" sz="1800" b="0" i="0" u="sng"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an</a:t>
            </a:r>
            <a:r>
              <a:rPr kumimoji="0" lang="en-US" altLang="zh-CN" sz="1800" b="0" i="0" u="sng"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attempt</a:t>
            </a:r>
            <a:r>
              <a:rPr kumimoji="0" lang="en-US" altLang="zh-CN" sz="1800" b="0" i="0" u="sng"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to</a:t>
            </a:r>
            <a:r>
              <a:rPr kumimoji="0" lang="en-US" altLang="zh-CN" sz="1800" b="0" i="0" u="sng"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prove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the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theory</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mathematically,</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but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failed.</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在</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20</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世纪</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50</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年</a:t>
            </a:r>
          </a:p>
          <a:p>
            <a:pPr marL="0" marR="0" lvl="0" indent="0" defTabSz="914400" rtl="0" eaLnBrk="1" fontAlgn="auto" latinLnBrk="0" hangingPunct="1">
              <a:lnSpc>
                <a:spcPts val="31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代</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两位科学家试图用数学方法证明这个理论</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但失败了</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endParaRPr lang="en-US" altLang="zh-CN" sz="1800" dirty="0"/>
          </a:p>
        </p:txBody>
      </p:sp>
      <p:pic>
        <p:nvPicPr>
          <p:cNvPr id="4" name="P_6_BD#bbe314432?pid=67a8db771&amp;color=0,55,96&amp;tib=255,255,255&amp;iip=10&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512096" y="2471024"/>
            <a:ext cx="1124712" cy="283464"/>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sld>
</file>

<file path=ppt/slides/slide21.xml><?xml version="1.0" encoding="utf-8"?>
<p:sld xmlns:a="http://schemas.openxmlformats.org/drawingml/2006/main" xmlns:r="http://schemas.openxmlformats.org/officeDocument/2006/relationships" xmlns:p="http://schemas.openxmlformats.org/presentationml/2006/main">
  <p:cSld name="Slide 25">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P_6#bbe314432?sp=1&amp;pid=67a8db771&amp;color=0,55,96&amp;mp=1&amp;vtp=1&amp;bt=1&amp;bbb=1"/>
              <p:cNvSpPr/>
              <p:nvPr/>
            </p:nvSpPr>
            <p:spPr>
              <a:xfrm>
                <a:off x="502920" y="1512000"/>
                <a:ext cx="10570464" cy="2095500"/>
              </a:xfrm>
              <a:prstGeom prst="rect">
                <a:avLst/>
              </a:prstGeom>
              <a:noFill/>
              <a:ln/>
            </p:spPr>
            <p:txBody>
              <a:bodyPr wrap="none" lIns="0" tIns="0" rIns="0" bIns="0" rtlCol="0" anchor="t"/>
              <a:lstStyle/>
              <a:p>
                <a:pPr algn="l">
                  <a:lnSpc>
                    <a:spcPts val="3300"/>
                  </a:lnSpc>
                </a:pPr>
                <a:r>
                  <a:rPr lang="en-US" altLang="zh-CN" sz="1800" b="0" i="0" dirty="0">
                    <a:solidFill>
                      <a:srgbClr val="003760"/>
                    </a:solidFill>
                    <a:latin typeface="Times New Roman" pitchFamily="34" charset="0"/>
                    <a:ea typeface="微软雅黑" pitchFamily="34" charset="-122"/>
                    <a:cs typeface="Times New Roman" pitchFamily="34" charset="-120"/>
                  </a:rPr>
                  <a:t>➋</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1" i="1" dirty="0">
                    <a:solidFill>
                      <a:srgbClr val="003760"/>
                    </a:solidFill>
                    <a:latin typeface="Times New Roman" pitchFamily="34" charset="0"/>
                    <a:ea typeface="微软雅黑" pitchFamily="34" charset="-122"/>
                    <a:cs typeface="Times New Roman" pitchFamily="34" charset="-120"/>
                  </a:rPr>
                  <a:t>vt</a:t>
                </a:r>
                <a:r>
                  <a:rPr lang="en-US" altLang="zh-CN" sz="1800" b="1" i="0" dirty="0">
                    <a:solidFill>
                      <a:srgbClr val="003760"/>
                    </a:solidFill>
                    <a:latin typeface="Times New Roman" pitchFamily="34" charset="0"/>
                    <a:ea typeface="微软雅黑" pitchFamily="34" charset="-122"/>
                    <a:cs typeface="Times New Roman" pitchFamily="34" charset="-120"/>
                  </a:rPr>
                  <a:t>.努力；尝试</a:t>
                </a:r>
                <a:r>
                  <a:rPr lang="en-US" altLang="zh-CN" sz="1800" b="1" i="0">
                    <a:solidFill>
                      <a:srgbClr val="003760"/>
                    </a:solidFill>
                    <a:latin typeface="Times New Roman" pitchFamily="34" charset="0"/>
                    <a:ea typeface="微软雅黑" pitchFamily="34" charset="-122"/>
                    <a:cs typeface="Times New Roman" pitchFamily="34" charset="-120"/>
                  </a:rPr>
                  <a:t>；企图</a:t>
                </a: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900" b="0" i="0" u="none" strike="noStrike" kern="0" cap="none" spc="0" normalizeH="0" baseline="0" noProof="0">
                    <a:ln>
                      <a:noFill/>
                    </a:ln>
                    <a:solidFill>
                      <a:srgbClr val="FFFFFF"/>
                    </a:solidFill>
                    <a:effectLst/>
                    <a:uLnTx/>
                    <a:uFillTx/>
                    <a:latin typeface="SimSun" panose="02010600030101010101" pitchFamily="2" charset="-122"/>
                    <a:ea typeface="微软雅黑" pitchFamily="34" charset="-122"/>
                    <a:cs typeface="Times New Roma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attempt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to</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do</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sth</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试图做某事（=try/seek</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to</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do</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sth）</a:t>
                </a:r>
                <a:endParaRPr kumimoji="0" lang="en-US" altLang="zh-CN" sz="1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I</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often</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leave</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early</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to</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seek</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the</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right</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destinations</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so</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I</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can</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set</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up</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early</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to</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avoid</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missing</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the</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moment</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I</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am</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attempting</a:t>
                </a:r>
                <a:r>
                  <a:rPr kumimoji="0" lang="en-US" altLang="zh-CN" sz="1800" b="0" i="0" u="sng"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to</a:t>
                </a:r>
                <a:r>
                  <a:rPr kumimoji="0" lang="en-US" altLang="zh-CN" sz="1800" b="0" i="0" u="sng"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photograph</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楷体" pitchFamily="34" charset="-122"/>
                    <a:cs typeface="Times New Roman" pitchFamily="34" charset="-120"/>
                  </a:rPr>
                  <a:t>我经常早早离开</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楷体" pitchFamily="34" charset="-122"/>
                    <a:cs typeface="Times New Roman" pitchFamily="34" charset="-120"/>
                  </a:rPr>
                  <a:t>去寻找合适的目的地</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楷体" pitchFamily="34" charset="-122"/>
                    <a:cs typeface="Times New Roman" pitchFamily="34" charset="-120"/>
                  </a:rPr>
                  <a:t>这样我就可以早点准备好</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避免错</a:t>
                </a: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过我想要拍摄的那一刻</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a:t>
                </a:r>
                <a:r>
                  <a:rPr kumimoji="0" lang="en-US" altLang="zh-CN" sz="100" b="0" i="0" u="none" strike="noStrike" kern="0" cap="none" spc="-99900" normalizeH="0" baseline="0" noProof="0" dirty="0">
                    <a:ln>
                      <a:noFill/>
                    </a:ln>
                    <a:solidFill>
                      <a:srgbClr val="FFFFFF"/>
                    </a:solidFill>
                    <a:effectLst/>
                    <a:uLnTx/>
                    <a:uFillTx/>
                    <a:latin typeface="Times New Roman" pitchFamily="34" charset="0"/>
                    <a:ea typeface="微软雅黑" pitchFamily="34" charset="-122"/>
                    <a:cs typeface="Times New Roman" pitchFamily="34" charset="-120"/>
                  </a:rPr>
                  <a:t>&lt;m&gt;</a:t>
                </a:r>
                <a14:m>
                  <m:oMath xmlns:m="http://schemas.openxmlformats.org/officeDocument/2006/math">
                    <m:sSub>
                      <m:sSubPr>
                        <m:ctrlPr>
                          <a:rPr kumimoji="0" lang="en-US" altLang="zh-CN" sz="1800" b="0" i="1" u="none" strike="noStrike" kern="1200" cap="none" spc="0" normalizeH="0" baseline="0" noProof="0" dirty="0">
                            <a:ln>
                              <a:noFill/>
                            </a:ln>
                            <a:solidFill>
                              <a:srgbClr val="003760"/>
                            </a:solidFill>
                            <a:effectLst/>
                            <a:uLnTx/>
                            <a:uFillTx/>
                            <a:latin typeface="Cambria Math" panose="02040503050406030204" pitchFamily="18" charset="0"/>
                            <a:ea typeface="微软雅黑" pitchFamily="34" charset="-122"/>
                            <a:cs typeface="Times New Roman" pitchFamily="34" charset="-120"/>
                          </a:rPr>
                        </m:ctrlPr>
                      </m:sSubPr>
                      <m:e>
                        <m:r>
                          <a:rPr kumimoji="0" lang="en-US" altLang="zh-CN" sz="1800" b="0" i="0" u="none" strike="noStrike" kern="1200" cap="none" spc="0" normalizeH="0" baseline="0" noProof="0" dirty="0">
                            <a:ln>
                              <a:noFill/>
                            </a:ln>
                            <a:solidFill>
                              <a:srgbClr val="003760"/>
                            </a:solidFill>
                            <a:effectLst/>
                            <a:uLnTx/>
                            <a:uFillTx/>
                            <a:latin typeface="Cambria Math" panose="02040503050406030204" pitchFamily="18" charset="0"/>
                            <a:ea typeface="微软雅黑" pitchFamily="34" charset="-122"/>
                            <a:cs typeface="Times New Roman" pitchFamily="34" charset="-120"/>
                          </a:rPr>
                          <m:t>​</m:t>
                        </m:r>
                      </m:e>
                      <m:sub>
                        <m:r>
                          <a:rPr kumimoji="0" lang="en-US" altLang="zh-CN" sz="1800" b="0" i="0" u="none" strike="noStrike" kern="1200" cap="none" spc="0" normalizeH="0" baseline="0" noProof="0" dirty="0">
                            <a:ln>
                              <a:noFill/>
                            </a:ln>
                            <a:solidFill>
                              <a:srgbClr val="003760"/>
                            </a:solidFill>
                            <a:effectLst/>
                            <a:uLnTx/>
                            <a:uFillTx/>
                            <a:latin typeface="Cambria Math" panose="02040503050406030204" pitchFamily="18" charset="0"/>
                            <a:ea typeface="微软雅黑" pitchFamily="34" charset="-122"/>
                            <a:cs typeface="Times New Roman" pitchFamily="34" charset="-120"/>
                          </a:rPr>
                          <m:t>［</m:t>
                        </m:r>
                        <m:r>
                          <a:rPr kumimoji="0" lang="en-US" altLang="zh-CN" sz="1800" b="0" i="0" u="none" strike="noStrike" kern="1200" cap="none" spc="0" normalizeH="0" baseline="0" noProof="0" dirty="0">
                            <a:ln>
                              <a:noFill/>
                            </a:ln>
                            <a:solidFill>
                              <a:srgbClr val="003760"/>
                            </a:solidFill>
                            <a:effectLst/>
                            <a:uLnTx/>
                            <a:uFillTx/>
                            <a:latin typeface="Cambria Math" panose="02040503050406030204" pitchFamily="18" charset="0"/>
                            <a:ea typeface="微软雅黑" pitchFamily="34" charset="-122"/>
                            <a:cs typeface="Times New Roman" pitchFamily="34" charset="-120"/>
                          </a:rPr>
                          <m:t>2023</m:t>
                        </m:r>
                        <m:r>
                          <a:rPr kumimoji="0" lang="en-US" altLang="zh-CN" sz="1800" b="0" i="0" u="none" strike="noStrike" kern="1200" cap="none" spc="0" normalizeH="0" baseline="-10000" noProof="0">
                            <a:ln>
                              <a:noFill/>
                            </a:ln>
                            <a:solidFill>
                              <a:srgbClr val="003760"/>
                            </a:solidFill>
                            <a:effectLst/>
                            <a:uLnTx/>
                            <a:uFillTx/>
                            <a:latin typeface="Cambria Math" panose="02040503050406030204" pitchFamily="18" charset="0"/>
                            <a:cs typeface="+mn-cs"/>
                          </a:rPr>
                          <m:t>全国乙</m:t>
                        </m:r>
                        <m:r>
                          <a:rPr kumimoji="0" lang="en-US" altLang="zh-CN" sz="1800" b="0" i="0" u="none" strike="noStrike" kern="1200" cap="none" spc="0" normalizeH="0" baseline="0" noProof="0" dirty="0">
                            <a:ln>
                              <a:noFill/>
                            </a:ln>
                            <a:solidFill>
                              <a:srgbClr val="003760"/>
                            </a:solidFill>
                            <a:effectLst/>
                            <a:uLnTx/>
                            <a:uFillTx/>
                            <a:latin typeface="Cambria Math" panose="02040503050406030204" pitchFamily="18" charset="0"/>
                            <a:ea typeface="微软雅黑" pitchFamily="34" charset="-122"/>
                            <a:cs typeface="Times New Roman" pitchFamily="34" charset="-120"/>
                          </a:rPr>
                          <m:t>］</m:t>
                        </m:r>
                      </m:sub>
                    </m:sSub>
                  </m:oMath>
                </a14:m>
                <a:r>
                  <a:rPr kumimoji="0" lang="en-US" altLang="zh-CN" sz="100" b="0" i="0" u="none" strike="noStrike" kern="0" cap="none" spc="-99900" normalizeH="0" baseline="0" noProof="0" dirty="0">
                    <a:ln>
                      <a:noFill/>
                    </a:ln>
                    <a:solidFill>
                      <a:srgbClr val="FFFFFF"/>
                    </a:solidFill>
                    <a:effectLst/>
                    <a:uLnTx/>
                    <a:uFillTx/>
                    <a:latin typeface="Times New Roman" pitchFamily="34" charset="0"/>
                    <a:ea typeface="微软雅黑" pitchFamily="34" charset="-122"/>
                    <a:cs typeface="Times New Roman" pitchFamily="34" charset="-120"/>
                  </a:rPr>
                  <a:t>&lt;/</a:t>
                </a:r>
                <a:r>
                  <a:rPr kumimoji="0" lang="en-US" altLang="zh-CN" sz="100" b="0" i="0" u="none" strike="noStrike" kern="0" cap="none" spc="-99900" normalizeH="0" baseline="0" noProof="0">
                    <a:ln>
                      <a:noFill/>
                    </a:ln>
                    <a:solidFill>
                      <a:srgbClr val="FFFFFF"/>
                    </a:solidFill>
                    <a:effectLst/>
                    <a:uLnTx/>
                    <a:uFillTx/>
                    <a:latin typeface="Times New Roman" pitchFamily="34" charset="0"/>
                    <a:ea typeface="微软雅黑" pitchFamily="34" charset="-122"/>
                    <a:cs typeface="Times New Roman" pitchFamily="34" charset="-120"/>
                  </a:rPr>
                  <a:t>m&gt;</a:t>
                </a:r>
                <a:endParaRPr lang="en-US" altLang="zh-CN" sz="1800" dirty="0"/>
              </a:p>
            </p:txBody>
          </p:sp>
        </mc:Choice>
        <mc:Fallback>
          <p:sp>
            <p:nvSpPr>
              <p:cNvPr id="2" name="P_6#bbe314432?sp=1&amp;pid=67a8db771&amp;color=0,55,96&amp;mp=1&amp;vtp=1&amp;bt=1&amp;bbb=1"/>
              <p:cNvSpPr>
                <a:spLocks noRot="1" noChangeAspect="1" noMove="1" noResize="1" noEditPoints="1" noAdjustHandles="1" noChangeArrowheads="1" noChangeShapeType="1" noTextEdit="1"/>
              </p:cNvSpPr>
              <p:nvPr/>
            </p:nvSpPr>
            <p:spPr>
              <a:xfrm>
                <a:off x="502920" y="1512000"/>
                <a:ext cx="10570464" cy="2095500"/>
              </a:xfrm>
              <a:prstGeom prst="rect">
                <a:avLst/>
              </a:prstGeom>
              <a:blipFill>
                <a:blip r:embed="rId3"/>
                <a:stretch>
                  <a:fillRect l="-1384" r="-58" b="-5814"/>
                </a:stretch>
              </a:blipFill>
              <a:ln/>
            </p:spPr>
            <p:txBody>
              <a:bodyPr/>
              <a:lstStyle/>
              <a:p>
                <a:r>
                  <a:rPr lang="zh-CN" altLang="en-US">
                    <a:noFill/>
                  </a:rPr>
                  <a:t> </a:t>
                </a:r>
              </a:p>
            </p:txBody>
          </p:sp>
        </mc:Fallback>
      </mc:AlternateContent>
      <p:pic>
        <p:nvPicPr>
          <p:cNvPr id="3" name="P_6_BD#bbe314432?pid=67a8db771&amp;color=0,55,96&amp;mp=1&amp;tib=255,255,255&amp;iip=11&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512096" y="1987488"/>
            <a:ext cx="1124712" cy="283464"/>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sld>
</file>

<file path=ppt/slides/slide22.xml><?xml version="1.0" encoding="utf-8"?>
<p:sld xmlns:a="http://schemas.openxmlformats.org/drawingml/2006/main" xmlns:r="http://schemas.openxmlformats.org/officeDocument/2006/relationships" xmlns:p="http://schemas.openxmlformats.org/presentationml/2006/main">
  <p:cSld name="Slide 26">
    <p:spTree>
      <p:nvGrpSpPr>
        <p:cNvPr id="1" name=""/>
        <p:cNvGrpSpPr/>
        <p:nvPr/>
      </p:nvGrpSpPr>
      <p:grpSpPr>
        <a:xfrm>
          <a:off x="0" y="0"/>
          <a:ext cx="0" cy="0"/>
          <a:chOff x="0" y="0"/>
          <a:chExt cx="0" cy="0"/>
        </a:xfrm>
      </p:grpSpPr>
      <p:sp>
        <p:nvSpPr>
          <p:cNvPr id="2" name="C_5_BD#515a8f09d?pid=e919ea061&amp;color=0,55,96&amp;vtp=1&amp;bt=1&amp;bbb=1"/>
          <p:cNvSpPr/>
          <p:nvPr/>
        </p:nvSpPr>
        <p:spPr>
          <a:xfrm>
            <a:off x="502920" y="1508760"/>
            <a:ext cx="10570464" cy="657352"/>
          </a:xfrm>
          <a:prstGeom prst="rect">
            <a:avLst/>
          </a:prstGeom>
          <a:noFill/>
          <a:ln/>
        </p:spPr>
        <p:txBody>
          <a:bodyPr wrap="none" lIns="0" tIns="0" rIns="0" bIns="0" rtlCol="0" anchor="t"/>
          <a:lstStyle/>
          <a:p>
            <a:pPr algn="l">
              <a:lnSpc>
                <a:spcPts val="3900"/>
              </a:lnSpc>
            </a:pPr>
            <a:r>
              <a:rPr lang="en-US" altLang="zh-CN" sz="2200" b="1" i="0" dirty="0">
                <a:solidFill>
                  <a:srgbClr val="003760"/>
                </a:solidFill>
                <a:latin typeface="Times New Roman" pitchFamily="34" charset="0"/>
                <a:ea typeface="微软雅黑" pitchFamily="34" charset="-122"/>
                <a:cs typeface="Times New Roman" pitchFamily="34" charset="-120"/>
              </a:rPr>
              <a:t>5</a:t>
            </a:r>
            <a:r>
              <a:rPr lang="en-US" altLang="zh-CN" sz="2200" b="1" i="0" dirty="0">
                <a:solidFill>
                  <a:srgbClr val="003760"/>
                </a:solidFill>
                <a:latin typeface="SimSun" pitchFamily="34" charset="0"/>
                <a:ea typeface="SimSun" pitchFamily="34" charset="-122"/>
                <a:cs typeface="SimSun" pitchFamily="34" charset="-120"/>
              </a:rPr>
              <a:t> </a:t>
            </a:r>
            <a:r>
              <a:rPr lang="en-US" altLang="zh-CN" sz="2200" b="1" i="0" dirty="0">
                <a:solidFill>
                  <a:srgbClr val="003760"/>
                </a:solidFill>
                <a:latin typeface="Times New Roman" pitchFamily="34" charset="0"/>
                <a:ea typeface="微软雅黑" pitchFamily="34" charset="-122"/>
                <a:cs typeface="Times New Roman" pitchFamily="34" charset="-120"/>
              </a:rPr>
              <a:t>failure</a:t>
            </a:r>
            <a:r>
              <a:rPr lang="en-US" altLang="zh-CN" sz="2200" b="1" i="0" dirty="0">
                <a:solidFill>
                  <a:srgbClr val="003760"/>
                </a:solidFill>
                <a:latin typeface="SimSun" pitchFamily="34" charset="0"/>
                <a:ea typeface="SimSun" pitchFamily="34" charset="-122"/>
                <a:cs typeface="SimSun" pitchFamily="34" charset="-120"/>
              </a:rPr>
              <a:t> </a:t>
            </a:r>
            <a:r>
              <a:rPr lang="en-US" altLang="zh-CN" sz="2200" b="1" i="1" dirty="0">
                <a:solidFill>
                  <a:srgbClr val="003760"/>
                </a:solidFill>
                <a:latin typeface="Times New Roman" pitchFamily="34" charset="0"/>
                <a:ea typeface="微软雅黑" pitchFamily="34" charset="-122"/>
                <a:cs typeface="Times New Roman" pitchFamily="34" charset="-120"/>
              </a:rPr>
              <a:t>n</a:t>
            </a:r>
            <a:r>
              <a:rPr lang="en-US" altLang="zh-CN" sz="2200" b="1" i="0" dirty="0">
                <a:solidFill>
                  <a:srgbClr val="003760"/>
                </a:solidFill>
                <a:latin typeface="Times New Roman" pitchFamily="34" charset="0"/>
                <a:ea typeface="微软雅黑" pitchFamily="34" charset="-122"/>
                <a:cs typeface="Times New Roman" pitchFamily="34" charset="-120"/>
              </a:rPr>
              <a:t>.失败；失败的人（或事）；衰竭；故障</a:t>
            </a:r>
            <a:endParaRPr lang="en-US" altLang="zh-CN" sz="2200" dirty="0"/>
          </a:p>
        </p:txBody>
      </p:sp>
      <p:sp>
        <p:nvSpPr>
          <p:cNvPr id="3" name="P_6_BD#4ad98fc62?pid=515a8f09d&amp;color=0,55,96&amp;vtp=1&amp;bbb=1&amp;hb=1"/>
          <p:cNvSpPr/>
          <p:nvPr/>
        </p:nvSpPr>
        <p:spPr>
          <a:xfrm>
            <a:off x="502920" y="1995536"/>
            <a:ext cx="10570464" cy="4123055"/>
          </a:xfrm>
          <a:prstGeom prst="rect">
            <a:avLst/>
          </a:prstGeom>
          <a:noFill/>
          <a:ln/>
        </p:spPr>
        <p:txBody>
          <a:bodyPr wrap="none" lIns="0" tIns="0" rIns="0" bIns="0" rtlCol="0" anchor="t"/>
          <a:lstStyle/>
          <a:p>
            <a:pPr algn="l">
              <a:lnSpc>
                <a:spcPts val="3300"/>
              </a:lnSpc>
            </a:pP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failure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big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blow</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him,</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but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wasn't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discouraged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soon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got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optimistic</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ever</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楷体" pitchFamily="34" charset="-122"/>
                <a:cs typeface="Times New Roman" pitchFamily="34" charset="-120"/>
              </a:rPr>
              <a:t>这次失</a:t>
            </a:r>
          </a:p>
          <a:p>
            <a:pPr>
              <a:lnSpc>
                <a:spcPts val="3300"/>
              </a:lnSpc>
            </a:pPr>
            <a:r>
              <a:rPr lang="en-US" altLang="zh-CN" sz="1800" b="0" i="0">
                <a:solidFill>
                  <a:srgbClr val="003760"/>
                </a:solidFill>
                <a:latin typeface="Times New Roman" pitchFamily="34" charset="0"/>
                <a:ea typeface="楷体" pitchFamily="34" charset="-122"/>
                <a:cs typeface="Times New Roman" pitchFamily="34" charset="-120"/>
              </a:rPr>
              <a:t>败对他来说是一个巨大的打击</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但是他没有气馁</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很快就像以前一样乐观了</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I</a:t>
            </a:r>
            <a:r>
              <a:rPr lang="en-US" altLang="zh-CN" sz="1800" b="0" i="0">
                <a:solidFill>
                  <a:srgbClr val="003760"/>
                </a:solidFill>
                <a:latin typeface="Times New Roman" pitchFamily="34" charset="0"/>
                <a:ea typeface="微软雅黑" pitchFamily="34" charset="-122"/>
                <a:cs typeface="Times New Roman" pitchFamily="34" charset="-120"/>
              </a:rPr>
              <a:t>'m</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now</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hospital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recovering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from</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liver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failure</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我得了肝功能衰竭</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现在正在住院康复中</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a:lnSpc>
                <a:spcPts val="3300"/>
              </a:lnSpc>
            </a:pPr>
            <a:r>
              <a:rPr lang="en-US" altLang="zh-CN" b="1" i="0">
                <a:solidFill>
                  <a:srgbClr val="003760"/>
                </a:solidFill>
                <a:latin typeface="Times New Roman" pitchFamily="34" charset="0"/>
                <a:ea typeface="微软雅黑" pitchFamily="34" charset="-122"/>
                <a:cs typeface="Times New Roman" pitchFamily="34" charset="-120"/>
              </a:rPr>
              <a:t>词</a:t>
            </a:r>
            <a:r>
              <a:rPr lang="en-US" altLang="zh-CN" sz="1800" b="1" i="0">
                <a:solidFill>
                  <a:srgbClr val="003760"/>
                </a:solidFill>
                <a:latin typeface="Times New Roman" pitchFamily="34" charset="0"/>
                <a:ea typeface="微软雅黑" pitchFamily="34" charset="-122"/>
                <a:cs typeface="Times New Roman" pitchFamily="34" charset="-120"/>
              </a:rPr>
              <a:t>缀</a:t>
            </a:r>
            <a:r>
              <a:rPr lang="en-US" altLang="zh-CN" sz="1800" b="1" i="0" dirty="0">
                <a:solidFill>
                  <a:srgbClr val="003760"/>
                </a:solidFill>
                <a:latin typeface="Times New Roman" pitchFamily="34" charset="0"/>
                <a:ea typeface="微软雅黑" pitchFamily="34" charset="-122"/>
                <a:cs typeface="Times New Roman" pitchFamily="34" charset="-120"/>
              </a:rPr>
              <a:t>·联想</a:t>
            </a:r>
            <a:endParaRPr lang="en-US" altLang="zh-CN" sz="1800" dirty="0"/>
          </a:p>
          <a:p>
            <a:pPr>
              <a:lnSpc>
                <a:spcPts val="3300"/>
              </a:lnSpc>
            </a:pPr>
            <a:r>
              <a:rPr lang="en-US" altLang="zh-CN" b="1" i="0">
                <a:solidFill>
                  <a:srgbClr val="003760"/>
                </a:solidFill>
                <a:latin typeface="Times New Roman" pitchFamily="34" charset="0"/>
                <a:ea typeface="微软雅黑" pitchFamily="34" charset="-122"/>
                <a:cs typeface="Times New Roman" pitchFamily="34" charset="-120"/>
              </a:rPr>
              <a:t>-</a:t>
            </a:r>
            <a:r>
              <a:rPr lang="en-US" altLang="zh-CN" sz="1800" b="1" i="0" dirty="0">
                <a:solidFill>
                  <a:srgbClr val="003760"/>
                </a:solidFill>
                <a:latin typeface="Times New Roman" pitchFamily="34" charset="0"/>
                <a:ea typeface="微软雅黑" pitchFamily="34" charset="-122"/>
                <a:cs typeface="Times New Roman" pitchFamily="34" charset="-120"/>
              </a:rPr>
              <a:t>ure</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名词后缀</a:t>
            </a:r>
            <a:endParaRPr lang="en-US" altLang="zh-CN" sz="1800" dirty="0"/>
          </a:p>
          <a:p>
            <a:pPr>
              <a:lnSpc>
                <a:spcPts val="3300"/>
              </a:lnSpc>
            </a:pPr>
            <a:r>
              <a:rPr lang="en-US" altLang="zh-CN" b="0" i="1">
                <a:solidFill>
                  <a:srgbClr val="003760"/>
                </a:solidFill>
                <a:latin typeface="Times New Roman" pitchFamily="34" charset="0"/>
                <a:ea typeface="微软雅黑" pitchFamily="34" charset="-122"/>
                <a:cs typeface="Times New Roman" pitchFamily="34" charset="-120"/>
              </a:rPr>
              <a:t>v</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-ure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表示行为或结果</a:t>
            </a:r>
            <a:endParaRPr lang="en-US" altLang="zh-CN" sz="1800" dirty="0"/>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①</a:t>
            </a:r>
            <a:r>
              <a:rPr lang="en-US" altLang="zh-CN" sz="1800" b="0" i="0" dirty="0">
                <a:solidFill>
                  <a:srgbClr val="003760"/>
                </a:solidFill>
                <a:latin typeface="Times New Roman" pitchFamily="34" charset="0"/>
                <a:ea typeface="微软雅黑" pitchFamily="34" charset="-122"/>
                <a:cs typeface="Times New Roman" pitchFamily="34" charset="-120"/>
              </a:rPr>
              <a:t>closure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关闭</a:t>
            </a:r>
            <a:endParaRPr lang="en-US" altLang="zh-CN" sz="1800" dirty="0"/>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②</a:t>
            </a:r>
            <a:r>
              <a:rPr lang="en-US" altLang="zh-CN" sz="1800" b="0" i="0" dirty="0">
                <a:solidFill>
                  <a:srgbClr val="003760"/>
                </a:solidFill>
                <a:latin typeface="Times New Roman" pitchFamily="34" charset="0"/>
                <a:ea typeface="微软雅黑" pitchFamily="34" charset="-122"/>
                <a:cs typeface="Times New Roman" pitchFamily="34" charset="-120"/>
              </a:rPr>
              <a:t>pressure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压力</a:t>
            </a:r>
            <a:endParaRPr lang="en-US" altLang="zh-CN" sz="1800" dirty="0"/>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③</a:t>
            </a:r>
            <a:r>
              <a:rPr lang="en-US" altLang="zh-CN" sz="1800" b="0" i="0" dirty="0">
                <a:solidFill>
                  <a:srgbClr val="003760"/>
                </a:solidFill>
                <a:latin typeface="Times New Roman" pitchFamily="34" charset="0"/>
                <a:ea typeface="微软雅黑" pitchFamily="34" charset="-122"/>
                <a:cs typeface="Times New Roman" pitchFamily="34" charset="-120"/>
              </a:rPr>
              <a:t>pleasure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愉快</a:t>
            </a:r>
            <a:endParaRPr lang="en-US" altLang="zh-CN" sz="1800" dirty="0"/>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④</a:t>
            </a:r>
            <a:r>
              <a:rPr lang="en-US" altLang="zh-CN" b="0" i="0" dirty="0">
                <a:solidFill>
                  <a:srgbClr val="003760"/>
                </a:solidFill>
                <a:latin typeface="Times New Roman" pitchFamily="34" charset="0"/>
                <a:ea typeface="微软雅黑" pitchFamily="34" charset="-122"/>
                <a:cs typeface="Times New Roman" pitchFamily="34" charset="-120"/>
              </a:rPr>
              <a:t>departure</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离开</a:t>
            </a:r>
            <a:endParaRPr lang="en-US" altLang="zh-CN" dirty="0"/>
          </a:p>
        </p:txBody>
      </p:sp>
    </p:spTree>
  </p:cSld>
  <p:clrMapOvr>
    <a:masterClrMapping/>
  </p:clrMapOvr>
  <p:transition>
    <p:fade/>
  </p:transition>
</p:sld>
</file>

<file path=ppt/slides/slide23.xml><?xml version="1.0" encoding="utf-8"?>
<p:sld xmlns:a="http://schemas.openxmlformats.org/drawingml/2006/main" xmlns:r="http://schemas.openxmlformats.org/officeDocument/2006/relationships" xmlns:p="http://schemas.openxmlformats.org/presentationml/2006/main">
  <p:cSld name="Slide 27">
    <p:spTree>
      <p:nvGrpSpPr>
        <p:cNvPr id="1" name=""/>
        <p:cNvGrpSpPr/>
        <p:nvPr/>
      </p:nvGrpSpPr>
      <p:grpSpPr>
        <a:xfrm>
          <a:off x="0" y="0"/>
          <a:ext cx="0" cy="0"/>
          <a:chOff x="0" y="0"/>
          <a:chExt cx="0" cy="0"/>
        </a:xfrm>
      </p:grpSpPr>
      <p:pic>
        <p:nvPicPr>
          <p:cNvPr id="2" name="P_6_BD#4ad98fc62?pid=515a8f09d&amp;color=0,55,96&amp;mp=1&amp;tib=255,255,255&amp;iip=12&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512096" y="1576008"/>
            <a:ext cx="1124712" cy="283464"/>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P_6_BD#4ad98fc62?pid=515a8f09d&amp;color=0,55,96&amp;mp=1&amp;vtp=1&amp;bt=1&amp;bbb=1"/>
          <p:cNvSpPr/>
          <p:nvPr/>
        </p:nvSpPr>
        <p:spPr>
          <a:xfrm>
            <a:off x="502920" y="1512000"/>
            <a:ext cx="10570464" cy="3284855"/>
          </a:xfrm>
          <a:prstGeom prst="rect">
            <a:avLst/>
          </a:prstGeom>
          <a:noFill/>
          <a:ln/>
        </p:spPr>
        <p:txBody>
          <a:bodyPr wrap="none" lIns="0" tIns="0" rIns="0" bIns="0" rtlCol="0" anchor="t"/>
          <a:lstStyle/>
          <a:p>
            <a:pPr algn="l">
              <a:lnSpc>
                <a:spcPts val="3300"/>
              </a:lnSpc>
            </a:pPr>
            <a:r>
              <a:rPr lang="en-US" altLang="zh-CN" sz="900" b="0" i="0" kern="0">
                <a:solidFill>
                  <a:srgbClr val="FFFFFF"/>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heart</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failure</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心力衰竭</a:t>
            </a: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power</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failure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停电</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900" b="0" i="0" u="none" strike="noStrike" kern="0" cap="none" spc="0" normalizeH="0" baseline="0" noProof="0">
                <a:ln>
                  <a:noFill/>
                </a:ln>
                <a:solidFill>
                  <a:srgbClr val="FFFFFF"/>
                </a:solidFill>
                <a:effectLst/>
                <a:uLnTx/>
                <a:uFillTx/>
                <a:latin typeface="SimSun" panose="02010600030101010101" pitchFamily="2" charset="-122"/>
                <a:ea typeface="微软雅黑" pitchFamily="34" charset="-122"/>
                <a:cs typeface="Times New Roma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fail</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1"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vi</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.失败；未能（做到）</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1"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vt</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.&amp;</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1"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vi</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.不及格;未能通过</a:t>
            </a:r>
            <a:endParaRPr kumimoji="0" lang="en-US" altLang="zh-CN" sz="1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fail</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to</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do</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sth</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未能做到某事（</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反义短语</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:succeed</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in</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doing</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sth成功做成某事）</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fail</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in</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sth</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在某事中失败</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I</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failed</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my</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driving</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test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the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first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time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I</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took</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it.</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我第一次驾照考试没通过</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She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failed</a:t>
            </a:r>
            <a:r>
              <a:rPr kumimoji="0" lang="en-US" altLang="zh-CN" sz="1800" b="0" i="0" u="sng"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to</a:t>
            </a:r>
            <a:r>
              <a:rPr kumimoji="0" lang="en-US" altLang="zh-CN" sz="1800" b="0" i="0" u="sng"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satisfy</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all</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the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requirements</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for</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entry</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to</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the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college.</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她没有达到进入那所学院的全部要求</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1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He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felt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he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would</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be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failing</a:t>
            </a:r>
            <a:r>
              <a:rPr kumimoji="0" lang="en-US" altLang="zh-CN" sz="1800" b="0" i="0" u="sng"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in</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his</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duty</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if</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he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did</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not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report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it.</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他认为如果不报告此事就会是他失职</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endParaRPr lang="en-US" altLang="zh-CN" sz="100" dirty="0"/>
          </a:p>
        </p:txBody>
      </p:sp>
      <p:pic>
        <p:nvPicPr>
          <p:cNvPr id="5" name="P_6_BD#4ad98fc62?pid=515a8f09d&amp;color=0,55,96&amp;mp=1&amp;tib=255,255,255&amp;iip=13&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528098" y="2398968"/>
            <a:ext cx="978408" cy="283464"/>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sld>
</file>

<file path=ppt/slides/slide24.xml><?xml version="1.0" encoding="utf-8"?>
<p:sld xmlns:a="http://schemas.openxmlformats.org/drawingml/2006/main" xmlns:r="http://schemas.openxmlformats.org/officeDocument/2006/relationships" xmlns:p="http://schemas.openxmlformats.org/presentationml/2006/main">
  <p:cSld name="Slide 28">
    <p:spTree>
      <p:nvGrpSpPr>
        <p:cNvPr id="1" name=""/>
        <p:cNvGrpSpPr/>
        <p:nvPr/>
      </p:nvGrpSpPr>
      <p:grpSpPr>
        <a:xfrm>
          <a:off x="0" y="0"/>
          <a:ext cx="0" cy="0"/>
          <a:chOff x="0" y="0"/>
          <a:chExt cx="0" cy="0"/>
        </a:xfrm>
      </p:grpSpPr>
      <p:pic>
        <p:nvPicPr>
          <p:cNvPr id="2" name="P_6_BD#4ad98fc62?pid=515a8f09d&amp;color=0,55,96&amp;mp=1&amp;tib=255,255,255&amp;iip=14&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512096" y="1576008"/>
            <a:ext cx="1124712" cy="283464"/>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P_6_BD#4ad98fc62?pid=515a8f09d&amp;color=0,55,96&amp;mp=1&amp;vtp=1&amp;bt=1&amp;bbb=1&amp;hb=1"/>
          <p:cNvSpPr/>
          <p:nvPr/>
        </p:nvSpPr>
        <p:spPr>
          <a:xfrm>
            <a:off x="502920" y="1512000"/>
            <a:ext cx="10570464" cy="3703955"/>
          </a:xfrm>
          <a:prstGeom prst="rect">
            <a:avLst/>
          </a:prstGeom>
          <a:noFill/>
          <a:ln/>
        </p:spPr>
        <p:txBody>
          <a:bodyPr wrap="none" lIns="0" tIns="0" rIns="0" bIns="0" rtlCol="0" anchor="t"/>
          <a:lstStyle/>
          <a:p>
            <a:pPr algn="l">
              <a:lnSpc>
                <a:spcPts val="3300"/>
              </a:lnSpc>
            </a:pPr>
            <a:r>
              <a:rPr lang="en-US" altLang="zh-CN" sz="900" b="0" i="0" kern="0">
                <a:solidFill>
                  <a:srgbClr val="FFFFFF"/>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failure</a:t>
            </a:r>
            <a:r>
              <a:rPr lang="en-US" altLang="zh-CN" sz="1800" b="0" i="0" dirty="0">
                <a:solidFill>
                  <a:srgbClr val="003760"/>
                </a:solidFill>
                <a:latin typeface="Times New Roman" pitchFamily="34" charset="0"/>
                <a:ea typeface="微软雅黑" pitchFamily="34" charset="-122"/>
                <a:cs typeface="Times New Roman" pitchFamily="34" charset="-120"/>
              </a:rPr>
              <a:t>通常用作抽象名词，前面不加不定冠词。当用作可数名词时，为抽象名词具体化</a:t>
            </a:r>
            <a:r>
              <a:rPr lang="en-US" altLang="zh-CN" sz="1800" b="0" i="0">
                <a:solidFill>
                  <a:srgbClr val="003760"/>
                </a:solidFill>
                <a:latin typeface="Times New Roman" pitchFamily="34" charset="0"/>
                <a:ea typeface="微软雅黑" pitchFamily="34" charset="-122"/>
                <a:cs typeface="Times New Roman" pitchFamily="34" charset="-120"/>
              </a:rPr>
              <a:t>，意为</a:t>
            </a:r>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a:t>
            </a:r>
            <a:r>
              <a:rPr lang="en-US" altLang="zh-CN" b="0" i="0" dirty="0">
                <a:solidFill>
                  <a:srgbClr val="003760"/>
                </a:solidFill>
                <a:latin typeface="Times New Roman" pitchFamily="34" charset="0"/>
                <a:ea typeface="微软雅黑" pitchFamily="34" charset="-122"/>
                <a:cs typeface="Times New Roman" pitchFamily="34" charset="-120"/>
              </a:rPr>
              <a:t>失败的人（或事）”，</a:t>
            </a:r>
            <a:r>
              <a:rPr lang="en-US" altLang="zh-CN" b="0" i="0">
                <a:solidFill>
                  <a:srgbClr val="003760"/>
                </a:solidFill>
                <a:latin typeface="Times New Roman" pitchFamily="34" charset="0"/>
                <a:ea typeface="微软雅黑" pitchFamily="34" charset="-122"/>
                <a:cs typeface="Times New Roman" pitchFamily="34" charset="-120"/>
              </a:rPr>
              <a:t>前面需用不定冠词。</a:t>
            </a: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When</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it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came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to</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the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family,</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he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was</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a:t>
            </a:r>
            <a:r>
              <a:rPr kumimoji="0" lang="en-US" altLang="zh-CN" sz="1800" b="0" i="0" u="sng"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failure</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在家庭方面</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他是个失败的人</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类似的词还有：</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success一个（件）成功的人（事）</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an</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honour一个（件）引以为荣的人（事）</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comfort一个（件）给予安慰的人（事）</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surprise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一件令人惊讶的事</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1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pleasure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一件令人愉快的事</a:t>
            </a:r>
            <a:endParaRPr lang="en-US" altLang="zh-CN" sz="100" dirty="0"/>
          </a:p>
        </p:txBody>
      </p:sp>
    </p:spTree>
  </p:cSld>
  <p:clrMapOvr>
    <a:masterClrMapping/>
  </p:clrMapOvr>
  <p:transition>
    <p:fade/>
  </p:transition>
</p:sld>
</file>

<file path=ppt/slides/slide25.xml><?xml version="1.0" encoding="utf-8"?>
<p:sld xmlns:a="http://schemas.openxmlformats.org/drawingml/2006/main" xmlns:r="http://schemas.openxmlformats.org/officeDocument/2006/relationships" xmlns:p="http://schemas.openxmlformats.org/presentationml/2006/main">
  <p:cSld name="Slide 30">
    <p:spTree>
      <p:nvGrpSpPr>
        <p:cNvPr id="1" name=""/>
        <p:cNvGrpSpPr/>
        <p:nvPr/>
      </p:nvGrpSpPr>
      <p:grpSpPr>
        <a:xfrm>
          <a:off x="0" y="0"/>
          <a:ext cx="0" cy="0"/>
          <a:chOff x="0" y="0"/>
          <a:chExt cx="0" cy="0"/>
        </a:xfrm>
      </p:grpSpPr>
      <p:sp>
        <p:nvSpPr>
          <p:cNvPr id="2" name="C_4_BD#a89825ba4?pid=b88c01751&amp;color=0,55,96&amp;vtp=1&amp;bt=1"/>
          <p:cNvSpPr/>
          <p:nvPr/>
        </p:nvSpPr>
        <p:spPr>
          <a:xfrm>
            <a:off x="502920" y="1508760"/>
            <a:ext cx="10570464" cy="849376"/>
          </a:xfrm>
          <a:prstGeom prst="rect">
            <a:avLst/>
          </a:prstGeom>
          <a:noFill/>
          <a:ln/>
        </p:spPr>
        <p:txBody>
          <a:bodyPr wrap="square" lIns="0" tIns="0" rIns="0" bIns="0" rtlCol="0" anchor="t"/>
          <a:lstStyle/>
          <a:p>
            <a:pPr algn="l">
              <a:lnSpc>
                <a:spcPct val="150000"/>
              </a:lnSpc>
            </a:pPr>
            <a:r>
              <a:rPr lang="en-US" altLang="zh-CN" sz="2200" b="1" i="0" dirty="0">
                <a:solidFill>
                  <a:srgbClr val="003760"/>
                </a:solidFill>
                <a:latin typeface="Times New Roman" pitchFamily="34" charset="0"/>
                <a:ea typeface="微软雅黑" pitchFamily="34" charset="-122"/>
                <a:cs typeface="Times New Roman" pitchFamily="34" charset="-120"/>
              </a:rPr>
              <a:t>1</a:t>
            </a:r>
            <a:endParaRPr lang="en-US" altLang="zh-CN" sz="2200" dirty="0"/>
          </a:p>
        </p:txBody>
      </p:sp>
      <p:pic>
        <p:nvPicPr>
          <p:cNvPr id="3" name="P_5_BD#0db4db01e?pid=a89825ba4&amp;color=0,55,96&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3648456" y="2095500"/>
            <a:ext cx="4288536" cy="1472184"/>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4" name="P_5_BD#0db4db01e?pid=a89825ba4&amp;color=0,55,96&amp;vtp=1&amp;bbb=1&amp;hb=1"/>
          <p:cNvSpPr/>
          <p:nvPr/>
        </p:nvSpPr>
        <p:spPr>
          <a:xfrm>
            <a:off x="502920" y="3695700"/>
            <a:ext cx="10570464" cy="1231456"/>
          </a:xfrm>
          <a:prstGeom prst="rect">
            <a:avLst/>
          </a:prstGeom>
          <a:noFill/>
          <a:ln/>
        </p:spPr>
        <p:txBody>
          <a:bodyPr wrap="none" lIns="0" tIns="0" rIns="0" bIns="0" rtlCol="0" anchor="t"/>
          <a:lstStyle/>
          <a:p>
            <a:pPr algn="l">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【句意】</a:t>
            </a:r>
            <a:r>
              <a:rPr lang="en-US" altLang="zh-CN" sz="1800" b="0" i="0" dirty="0">
                <a:solidFill>
                  <a:srgbClr val="003760"/>
                </a:solidFill>
                <a:latin typeface="Times New Roman" pitchFamily="34" charset="0"/>
                <a:ea typeface="楷体" pitchFamily="34" charset="-122"/>
                <a:cs typeface="Times New Roman" pitchFamily="34" charset="-120"/>
              </a:rPr>
              <a:t>对于这些人来说</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攀登珠穆朗玛峰是一次独一无二的经历</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它让一些人感受到弱小</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楷体" pitchFamily="34" charset="-122"/>
                <a:cs typeface="Times New Roman" pitchFamily="34" charset="-120"/>
              </a:rPr>
              <a:t>同时也让另</a:t>
            </a:r>
          </a:p>
          <a:p>
            <a:pPr>
              <a:lnSpc>
                <a:spcPts val="3300"/>
              </a:lnSpc>
            </a:pPr>
            <a:r>
              <a:rPr lang="en-US" altLang="zh-CN" b="0" i="0">
                <a:solidFill>
                  <a:srgbClr val="003760"/>
                </a:solidFill>
                <a:latin typeface="Times New Roman" pitchFamily="34" charset="0"/>
                <a:ea typeface="楷体" pitchFamily="34" charset="-122"/>
                <a:cs typeface="Times New Roman" pitchFamily="34" charset="-120"/>
              </a:rPr>
              <a:t>一些人感受到了自己的强大</a:t>
            </a:r>
            <a:r>
              <a:rPr lang="en-US" altLang="zh-CN" b="0" i="0">
                <a:solidFill>
                  <a:srgbClr val="003760"/>
                </a:solidFill>
                <a:latin typeface="Times New Roman" pitchFamily="34" charset="0"/>
                <a:ea typeface="微软雅黑" pitchFamily="34" charset="-122"/>
                <a:cs typeface="Times New Roman" pitchFamily="34" charset="-120"/>
              </a:rPr>
              <a:t>。</a:t>
            </a:r>
          </a:p>
          <a:p>
            <a:pPr marL="0" marR="0" lvl="0" indent="0" algn="r" defTabSz="914400" rtl="0" eaLnBrk="1" fontAlgn="auto" latinLnBrk="0" hangingPunct="1">
              <a:lnSpc>
                <a:spcPts val="3500"/>
              </a:lnSpc>
              <a:spcBef>
                <a:spcPts val="0"/>
              </a:spcBef>
              <a:spcAft>
                <a:spcPts val="0"/>
              </a:spcAft>
              <a:buClrTx/>
              <a:buSzTx/>
              <a:buFontTx/>
              <a:buNone/>
              <a:tabLst/>
              <a:defRPr/>
            </a:pPr>
            <a:r>
              <a:rPr kumimoji="0" lang="en-US" altLang="zh-CN" sz="1950" b="0" i="0" u="none" strike="noStrike" kern="0" cap="none" spc="-99900" normalizeH="0" baseline="0" noProof="0">
                <a:ln>
                  <a:noFill/>
                </a:ln>
                <a:solidFill>
                  <a:srgbClr val="FFFFFF"/>
                </a:solidFill>
                <a:effectLst/>
                <a:uLnTx/>
                <a:uFillTx/>
                <a:latin typeface="Times New Roman" pitchFamily="34" charset="0"/>
                <a:ea typeface="微软雅黑" pitchFamily="34" charset="-122"/>
                <a:cs typeface="Times New Roman" pitchFamily="34" charset="-120"/>
              </a:rPr>
              <a:t> </a:t>
            </a:r>
            <a:r>
              <a:rPr kumimoji="0" lang="en-US" altLang="zh-CN" sz="900" b="0" i="0" u="none" strike="noStrike" kern="0" cap="none" spc="0" normalizeH="0" baseline="0" noProof="0">
                <a:ln>
                  <a:noFill/>
                </a:ln>
                <a:solidFill>
                  <a:srgbClr val="FFFFFF"/>
                </a:solidFill>
                <a:effectLst/>
                <a:uLnTx/>
                <a:uFillTx/>
                <a:latin typeface="SimSun" panose="02010600030101010101" pitchFamily="2" charset="-122"/>
                <a:ea typeface="微软雅黑" pitchFamily="34" charset="-122"/>
                <a:cs typeface="Times New Roman" pitchFamily="34" charset="-120"/>
              </a:rPr>
              <a:t>          </a:t>
            </a:r>
            <a:r>
              <a:rPr kumimoji="0" lang="en-US" altLang="zh-CN" sz="1800" b="1"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教材P67</a:t>
            </a:r>
            <a:endParaRPr lang="en-US" altLang="zh-CN" dirty="0"/>
          </a:p>
        </p:txBody>
      </p:sp>
      <p:pic>
        <p:nvPicPr>
          <p:cNvPr id="5" name="P_5_BD#0db4db01e?pid=a89825ba4&amp;color=0,55,96&amp;tib=255,255,255&amp;iip=15&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9691529" y="4519168"/>
            <a:ext cx="539496" cy="393192"/>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sld>
</file>

<file path=ppt/slides/slide26.xml><?xml version="1.0" encoding="utf-8"?>
<p:sld xmlns:a="http://schemas.openxmlformats.org/drawingml/2006/main" xmlns:r="http://schemas.openxmlformats.org/officeDocument/2006/relationships" xmlns:p="http://schemas.openxmlformats.org/presentationml/2006/main">
  <p:cSld name="Slide 31">
    <p:spTree>
      <p:nvGrpSpPr>
        <p:cNvPr id="1" name=""/>
        <p:cNvGrpSpPr/>
        <p:nvPr/>
      </p:nvGrpSpPr>
      <p:grpSpPr>
        <a:xfrm>
          <a:off x="0" y="0"/>
          <a:ext cx="0" cy="0"/>
          <a:chOff x="0" y="0"/>
          <a:chExt cx="0" cy="0"/>
        </a:xfrm>
      </p:grpSpPr>
      <p:pic>
        <p:nvPicPr>
          <p:cNvPr id="2" name="P_5#0db4db01e?pid=a89825ba4&amp;color=0,55,96&amp;mp=1&amp;tib=255,255,255&amp;iip=16&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521240" y="1576008"/>
            <a:ext cx="877824" cy="283464"/>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P_5#0db4db01e?pid=a89825ba4&amp;color=0,55,96&amp;mp=1&amp;vtp=1&amp;bt=1&amp;bbb=1"/>
          <p:cNvSpPr/>
          <p:nvPr/>
        </p:nvSpPr>
        <p:spPr>
          <a:xfrm>
            <a:off x="502920" y="1512000"/>
            <a:ext cx="10570464" cy="2865755"/>
          </a:xfrm>
          <a:prstGeom prst="rect">
            <a:avLst/>
          </a:prstGeom>
          <a:noFill/>
          <a:ln/>
        </p:spPr>
        <p:txBody>
          <a:bodyPr wrap="none" lIns="0" tIns="0" rIns="0" bIns="0" rtlCol="0" anchor="t"/>
          <a:lstStyle/>
          <a:p>
            <a:pPr algn="l">
              <a:lnSpc>
                <a:spcPts val="3300"/>
              </a:lnSpc>
            </a:pPr>
            <a:r>
              <a:rPr lang="en-US" altLang="zh-CN" sz="900" b="0" i="0" kern="0">
                <a:solidFill>
                  <a:srgbClr val="FFFFFF"/>
                </a:solidFill>
                <a:latin typeface="SimSun" panose="02010600030101010101" pitchFamily="2" charset="-122"/>
                <a:ea typeface="微软雅黑" pitchFamily="34" charset="-122"/>
                <a:cs typeface="Times New Roman" pitchFamily="34" charset="-120"/>
              </a:rPr>
              <a:t>                </a:t>
            </a:r>
            <a:r>
              <a:rPr lang="en-US" altLang="zh-CN" sz="1800" b="1" i="0">
                <a:solidFill>
                  <a:srgbClr val="003760"/>
                </a:solidFill>
                <a:latin typeface="Times New Roman" pitchFamily="34" charset="0"/>
                <a:ea typeface="微软雅黑" pitchFamily="34" charset="-122"/>
                <a:cs typeface="Times New Roman" pitchFamily="34" charset="-120"/>
              </a:rPr>
              <a:t>现在分词</a:t>
            </a:r>
            <a:r>
              <a:rPr lang="en-US" altLang="zh-CN" sz="1800" b="1" i="0" dirty="0">
                <a:solidFill>
                  <a:srgbClr val="003760"/>
                </a:solidFill>
                <a:latin typeface="Times New Roman" pitchFamily="34" charset="0"/>
                <a:ea typeface="微软雅黑" pitchFamily="34" charset="-122"/>
                <a:cs typeface="Times New Roman" pitchFamily="34" charset="-120"/>
              </a:rPr>
              <a:t>（短语）</a:t>
            </a:r>
            <a:r>
              <a:rPr lang="en-US" altLang="zh-CN" sz="1800" b="1" i="0">
                <a:solidFill>
                  <a:srgbClr val="003760"/>
                </a:solidFill>
                <a:latin typeface="Times New Roman" pitchFamily="34" charset="0"/>
                <a:ea typeface="微软雅黑" pitchFamily="34" charset="-122"/>
                <a:cs typeface="Times New Roman" pitchFamily="34" charset="-120"/>
              </a:rPr>
              <a:t>作结果状语</a:t>
            </a:r>
            <a:r>
              <a:rPr lang="en-US" altLang="zh-CN" sz="1800" b="1" i="0">
                <a:solidFill>
                  <a:srgbClr val="003760"/>
                </a:solidFill>
                <a:latin typeface="SimSun" pitchFamily="34" charset="0"/>
                <a:ea typeface="SimSun" pitchFamily="34" charset="-122"/>
                <a:cs typeface="SimSun" pitchFamily="34" charset="-120"/>
              </a:rPr>
              <a:t> </a:t>
            </a: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现在分词（短语）作结果状语时，放在句末，常用逗号和前面隔开，表示自然而然的结果，其逻辑主语可</a:t>
            </a: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以是句子的主语，也可以是前面的整个句子，其与逻辑主语之间为主动关系。现在分词（短语）前可加副</a:t>
            </a: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词thus。</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The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hospital</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has</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recently</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introduced</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new</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medical</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equipment,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allowing</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more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patients</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to</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be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treated.</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这家医</a:t>
            </a: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院最近引进了新的医疗设备</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使更多的病人得到了治疗</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1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The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car</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was</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caught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in</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traffic</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jam,</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thus</a:t>
            </a:r>
            <a:r>
              <a:rPr kumimoji="0" lang="en-US" altLang="zh-CN" sz="1800" b="0" i="0" u="sng"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causing</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the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delay.</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这辆车遇到了交通堵塞</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因而造成了延误</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endParaRPr lang="en-US" altLang="zh-CN" sz="100" dirty="0"/>
          </a:p>
        </p:txBody>
      </p:sp>
    </p:spTree>
  </p:cSld>
  <p:clrMapOvr>
    <a:masterClrMapping/>
  </p:clrMapOvr>
  <p:transition>
    <p:fade/>
  </p:transition>
</p:sld>
</file>

<file path=ppt/slides/slide27.xml><?xml version="1.0" encoding="utf-8"?>
<p:sld xmlns:a="http://schemas.openxmlformats.org/drawingml/2006/main" xmlns:r="http://schemas.openxmlformats.org/officeDocument/2006/relationships" xmlns:p="http://schemas.openxmlformats.org/presentationml/2006/main">
  <p:cSld name="Slide 32">
    <p:spTree>
      <p:nvGrpSpPr>
        <p:cNvPr id="1" name=""/>
        <p:cNvGrpSpPr/>
        <p:nvPr/>
      </p:nvGrpSpPr>
      <p:grpSpPr>
        <a:xfrm>
          <a:off x="0" y="0"/>
          <a:ext cx="0" cy="0"/>
          <a:chOff x="0" y="0"/>
          <a:chExt cx="0" cy="0"/>
        </a:xfrm>
      </p:grpSpPr>
      <p:sp>
        <p:nvSpPr>
          <p:cNvPr id="2" name="P_5#0db4db01e?pid=a89825ba4&amp;color=0,55,96&amp;vtp=1&amp;bt=1&amp;bbb=1&amp;hb=1"/>
          <p:cNvSpPr/>
          <p:nvPr/>
        </p:nvSpPr>
        <p:spPr>
          <a:xfrm>
            <a:off x="502920" y="1512000"/>
            <a:ext cx="10570464" cy="2446655"/>
          </a:xfrm>
          <a:prstGeom prst="rect">
            <a:avLst/>
          </a:prstGeom>
          <a:noFill/>
          <a:ln/>
        </p:spPr>
        <p:txBody>
          <a:bodyPr wrap="none" lIns="0" tIns="0" rIns="0" bIns="0" rtlCol="0" anchor="t"/>
          <a:lstStyle/>
          <a:p>
            <a:pPr algn="l">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特别注意</a:t>
            </a:r>
            <a:endParaRPr lang="en-US" altLang="zh-CN" sz="1800" dirty="0"/>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动</a:t>
            </a:r>
            <a:r>
              <a:rPr lang="en-US" altLang="zh-CN" sz="1800" b="0" i="0">
                <a:solidFill>
                  <a:srgbClr val="003760"/>
                </a:solidFill>
                <a:latin typeface="Times New Roman" pitchFamily="34" charset="0"/>
                <a:ea typeface="微软雅黑" pitchFamily="34" charset="-122"/>
                <a:cs typeface="Times New Roman" pitchFamily="34" charset="-120"/>
              </a:rPr>
              <a:t>词不定式</a:t>
            </a:r>
            <a:r>
              <a:rPr lang="en-US" altLang="zh-CN" sz="1800" b="0" i="0" dirty="0">
                <a:solidFill>
                  <a:srgbClr val="003760"/>
                </a:solidFill>
                <a:latin typeface="Times New Roman" pitchFamily="34" charset="0"/>
                <a:ea typeface="微软雅黑" pitchFamily="34" charset="-122"/>
                <a:cs typeface="Times New Roman" pitchFamily="34" charset="-120"/>
              </a:rPr>
              <a:t>（短语）作结果状语时常常表示出乎意料的结果，且其前常有only或never修饰</a:t>
            </a:r>
            <a:r>
              <a:rPr lang="en-US" altLang="zh-CN" sz="1800" b="0" i="0">
                <a:solidFill>
                  <a:srgbClr val="003760"/>
                </a:solidFill>
                <a:latin typeface="Times New Roman" pitchFamily="34" charset="0"/>
                <a:ea typeface="微软雅黑" pitchFamily="34" charset="-122"/>
                <a:cs typeface="Times New Roman" pitchFamily="34" charset="-120"/>
              </a:rPr>
              <a:t>,用来强调惊讶</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或失望的情绪</a:t>
            </a:r>
            <a:r>
              <a:rPr lang="en-US" altLang="zh-CN" sz="1800" b="0" i="0" dirty="0">
                <a:solidFill>
                  <a:srgbClr val="003760"/>
                </a:solidFill>
                <a:latin typeface="Times New Roman" pitchFamily="34" charset="0"/>
                <a:ea typeface="微软雅黑" pitchFamily="34" charset="-122"/>
                <a:cs typeface="Times New Roman" pitchFamily="34" charset="-120"/>
              </a:rPr>
              <a:t>。从结构上来看，不定式（短语）前可用逗号与前面隔开。常见的有only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find</a:t>
            </a:r>
            <a:r>
              <a:rPr lang="en-US" altLang="zh-CN" sz="1800" b="0" i="0">
                <a:solidFill>
                  <a:srgbClr val="003760"/>
                </a:solidFill>
                <a:latin typeface="Times New Roman" panose="02020603050405020304" pitchFamily="18"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微软雅黑" pitchFamily="34" charset="-122"/>
                <a:cs typeface="Times New Roman" pitchFamily="34" charset="-120"/>
              </a:rPr>
              <a:t>结果发现</a:t>
            </a:r>
            <a:r>
              <a:rPr lang="en-US" altLang="zh-CN" sz="1800" b="0" i="0" dirty="0">
                <a:solidFill>
                  <a:srgbClr val="003760"/>
                </a:solidFill>
                <a:latin typeface="SimSun" panose="02010600030101010101" pitchFamily="2" charset="-122"/>
                <a:ea typeface="微软雅黑" pitchFamily="34" charset="-122"/>
                <a:cs typeface="Times New Roman" pitchFamily="34" charset="-120"/>
              </a:rPr>
              <a:t>……</a:t>
            </a:r>
            <a:r>
              <a:rPr lang="en-US" altLang="zh-CN" sz="1800" b="0" i="0" dirty="0">
                <a:solidFill>
                  <a:srgbClr val="003760"/>
                </a:solidFill>
                <a:latin typeface="Times New Roman" pitchFamily="34" charset="0"/>
                <a:ea typeface="微软雅黑" pitchFamily="34" charset="-122"/>
                <a:cs typeface="Times New Roman" pitchFamily="34" charset="-120"/>
              </a:rPr>
              <a:t>）和only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told</a:t>
            </a:r>
            <a:r>
              <a:rPr lang="en-US" altLang="zh-CN" sz="1800" b="0" i="0" dirty="0">
                <a:solidFill>
                  <a:srgbClr val="003760"/>
                </a:solidFill>
                <a:latin typeface="Times New Roman" panose="02020603050405020304" pitchFamily="18"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（结果被告知</a:t>
            </a:r>
            <a:r>
              <a:rPr lang="en-US" altLang="zh-CN" sz="1800" b="0" i="0" dirty="0">
                <a:solidFill>
                  <a:srgbClr val="003760"/>
                </a:solidFill>
                <a:latin typeface="SimSun" panose="02010600030101010101" pitchFamily="2" charset="-122"/>
                <a:ea typeface="微软雅黑" pitchFamily="34" charset="-122"/>
                <a:cs typeface="Times New Roman" pitchFamily="34" charset="-120"/>
              </a:rPr>
              <a:t>……</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I</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reached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station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only</a:t>
            </a:r>
            <a:r>
              <a:rPr lang="en-US" altLang="zh-CN" sz="1800" b="0" i="0" u="sng"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to</a:t>
            </a:r>
            <a:r>
              <a:rPr lang="en-US" altLang="zh-CN" sz="1800" b="0" i="0" u="sng"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find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train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had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already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left.</a:t>
            </a:r>
            <a:r>
              <a:rPr lang="en-US" altLang="zh-CN" sz="1800" b="0" i="0" dirty="0">
                <a:solidFill>
                  <a:srgbClr val="003760"/>
                </a:solidFill>
                <a:latin typeface="Times New Roman" pitchFamily="34" charset="0"/>
                <a:ea typeface="楷体" pitchFamily="34" charset="-122"/>
                <a:cs typeface="Times New Roman" pitchFamily="34" charset="-120"/>
              </a:rPr>
              <a:t>我到了车站</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楷体" pitchFamily="34" charset="-122"/>
                <a:cs typeface="Times New Roman" pitchFamily="34" charset="-120"/>
              </a:rPr>
              <a:t>结果发现我要搭乘的火车已</a:t>
            </a:r>
          </a:p>
          <a:p>
            <a:pPr>
              <a:lnSpc>
                <a:spcPts val="3100"/>
              </a:lnSpc>
            </a:pPr>
            <a:r>
              <a:rPr lang="en-US" altLang="zh-CN" b="0" i="0">
                <a:solidFill>
                  <a:srgbClr val="003760"/>
                </a:solidFill>
                <a:latin typeface="Times New Roman" pitchFamily="34" charset="0"/>
                <a:ea typeface="楷体" pitchFamily="34" charset="-122"/>
                <a:cs typeface="Times New Roman" pitchFamily="34" charset="-120"/>
              </a:rPr>
              <a:t>经开走了</a:t>
            </a:r>
            <a:r>
              <a:rPr lang="en-US" altLang="zh-CN" b="0" i="0" dirty="0">
                <a:solidFill>
                  <a:srgbClr val="003760"/>
                </a:solidFill>
                <a:latin typeface="Times New Roman" pitchFamily="34" charset="0"/>
                <a:ea typeface="微软雅黑" pitchFamily="34" charset="-122"/>
                <a:cs typeface="Times New Roman" pitchFamily="34" charset="-120"/>
              </a:rPr>
              <a:t>。</a:t>
            </a:r>
            <a:endParaRPr lang="en-US" altLang="zh-CN" dirty="0"/>
          </a:p>
        </p:txBody>
      </p:sp>
    </p:spTree>
  </p:cSld>
  <p:clrMapOvr>
    <a:masterClrMapping/>
  </p:clrMapOvr>
  <p:transition>
    <p:fade/>
  </p:transition>
</p:sld>
</file>

<file path=ppt/slides/slide28.xml><?xml version="1.0" encoding="utf-8"?>
<p:sld xmlns:a="http://schemas.openxmlformats.org/drawingml/2006/main" xmlns:r="http://schemas.openxmlformats.org/officeDocument/2006/relationships" xmlns:p="http://schemas.openxmlformats.org/presentationml/2006/main">
  <p:cSld name="Slide 33">
    <p:spTree>
      <p:nvGrpSpPr>
        <p:cNvPr id="1" name=""/>
        <p:cNvGrpSpPr/>
        <p:nvPr/>
      </p:nvGrpSpPr>
      <p:grpSpPr>
        <a:xfrm>
          <a:off x="0" y="0"/>
          <a:ext cx="0" cy="0"/>
          <a:chOff x="0" y="0"/>
          <a:chExt cx="0" cy="0"/>
        </a:xfrm>
      </p:grpSpPr>
      <p:sp>
        <p:nvSpPr>
          <p:cNvPr id="2" name="C_4_BD#c6fc11a65?pid=b88c01751&amp;color=0,55,96&amp;vtp=1&amp;bt=1"/>
          <p:cNvSpPr/>
          <p:nvPr/>
        </p:nvSpPr>
        <p:spPr>
          <a:xfrm>
            <a:off x="502920" y="1508760"/>
            <a:ext cx="10570464" cy="849376"/>
          </a:xfrm>
          <a:prstGeom prst="rect">
            <a:avLst/>
          </a:prstGeom>
          <a:noFill/>
          <a:ln/>
        </p:spPr>
        <p:txBody>
          <a:bodyPr wrap="square" lIns="0" tIns="0" rIns="0" bIns="0" rtlCol="0" anchor="t"/>
          <a:lstStyle/>
          <a:p>
            <a:pPr algn="l">
              <a:lnSpc>
                <a:spcPct val="150000"/>
              </a:lnSpc>
            </a:pPr>
            <a:r>
              <a:rPr lang="en-US" altLang="zh-CN" sz="2200" b="1" i="0" dirty="0">
                <a:solidFill>
                  <a:srgbClr val="003760"/>
                </a:solidFill>
                <a:latin typeface="Times New Roman" pitchFamily="34" charset="0"/>
                <a:ea typeface="微软雅黑" pitchFamily="34" charset="-122"/>
                <a:cs typeface="Times New Roman" pitchFamily="34" charset="-120"/>
              </a:rPr>
              <a:t>2</a:t>
            </a:r>
            <a:endParaRPr lang="en-US" altLang="zh-CN" sz="2200" dirty="0"/>
          </a:p>
        </p:txBody>
      </p:sp>
      <p:pic>
        <p:nvPicPr>
          <p:cNvPr id="3" name="P_5#5b343396a?pid=c6fc11a65&amp;color=0,55,96&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3182112" y="2095500"/>
            <a:ext cx="5221224" cy="640080"/>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4" name="P_5_BD#5b343396a?pid=c6fc11a65&amp;color=0,55,96&amp;vtp=1&amp;bbb=1"/>
          <p:cNvSpPr/>
          <p:nvPr/>
        </p:nvSpPr>
        <p:spPr>
          <a:xfrm>
            <a:off x="502920" y="2870200"/>
            <a:ext cx="10570464" cy="812356"/>
          </a:xfrm>
          <a:prstGeom prst="rect">
            <a:avLst/>
          </a:prstGeom>
          <a:noFill/>
          <a:ln/>
        </p:spPr>
        <p:txBody>
          <a:bodyPr wrap="none" lIns="0" tIns="0" rIns="0" bIns="0" rtlCol="0" anchor="t"/>
          <a:lstStyle/>
          <a:p>
            <a:pPr algn="l">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【句意】</a:t>
            </a:r>
            <a:r>
              <a:rPr lang="en-US" altLang="zh-CN" sz="1800" b="0" i="0">
                <a:solidFill>
                  <a:srgbClr val="003760"/>
                </a:solidFill>
                <a:latin typeface="Times New Roman" pitchFamily="34" charset="0"/>
                <a:ea typeface="楷体" pitchFamily="34" charset="-122"/>
                <a:cs typeface="Times New Roman" pitchFamily="34" charset="-120"/>
              </a:rPr>
              <a:t>登山让你专注于对你来说重要的东西</a:t>
            </a:r>
            <a:r>
              <a:rPr lang="en-US" altLang="zh-CN" sz="1800" b="0" i="0">
                <a:solidFill>
                  <a:srgbClr val="003760"/>
                </a:solidFill>
                <a:latin typeface="Times New Roman" pitchFamily="34" charset="0"/>
                <a:ea typeface="微软雅黑" pitchFamily="34" charset="-122"/>
                <a:cs typeface="Times New Roman" pitchFamily="34" charset="-120"/>
              </a:rPr>
              <a:t>。</a:t>
            </a:r>
          </a:p>
          <a:p>
            <a:pPr marL="0" marR="0" lvl="0" indent="0" algn="r" defTabSz="914400" rtl="0" eaLnBrk="1" fontAlgn="auto" latinLnBrk="0" hangingPunct="1">
              <a:lnSpc>
                <a:spcPts val="3500"/>
              </a:lnSpc>
              <a:spcBef>
                <a:spcPts val="0"/>
              </a:spcBef>
              <a:spcAft>
                <a:spcPts val="0"/>
              </a:spcAft>
              <a:buClrTx/>
              <a:buSzTx/>
              <a:buFontTx/>
              <a:buNone/>
              <a:tabLst/>
              <a:defRPr/>
            </a:pPr>
            <a:r>
              <a:rPr kumimoji="0" lang="en-US" altLang="zh-CN" sz="1950" b="0" i="0" u="none" strike="noStrike" kern="0" cap="none" spc="-99900" normalizeH="0" baseline="0" noProof="0">
                <a:ln>
                  <a:noFill/>
                </a:ln>
                <a:solidFill>
                  <a:srgbClr val="FFFFFF"/>
                </a:solidFill>
                <a:effectLst/>
                <a:uLnTx/>
                <a:uFillTx/>
                <a:latin typeface="Times New Roman" pitchFamily="34" charset="0"/>
                <a:ea typeface="微软雅黑" pitchFamily="34" charset="-122"/>
                <a:cs typeface="Times New Roman" pitchFamily="34" charset="-120"/>
              </a:rPr>
              <a:t> </a:t>
            </a:r>
            <a:r>
              <a:rPr kumimoji="0" lang="en-US" altLang="zh-CN" sz="900" b="0" i="0" u="none" strike="noStrike" kern="0" cap="none" spc="0" normalizeH="0" baseline="0" noProof="0">
                <a:ln>
                  <a:noFill/>
                </a:ln>
                <a:solidFill>
                  <a:srgbClr val="FFFFFF"/>
                </a:solidFill>
                <a:effectLst/>
                <a:uLnTx/>
                <a:uFillTx/>
                <a:latin typeface="SimSun" panose="02010600030101010101" pitchFamily="2" charset="-122"/>
                <a:ea typeface="微软雅黑" pitchFamily="34" charset="-122"/>
                <a:cs typeface="Times New Roman" pitchFamily="34" charset="-120"/>
              </a:rPr>
              <a:t>          </a:t>
            </a:r>
            <a:r>
              <a:rPr kumimoji="0" lang="en-US" altLang="zh-CN" sz="1800" b="1"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教材P67</a:t>
            </a:r>
            <a:endParaRPr lang="en-US" altLang="zh-CN" sz="1800" dirty="0"/>
          </a:p>
        </p:txBody>
      </p:sp>
      <p:pic>
        <p:nvPicPr>
          <p:cNvPr id="5" name="P_5_BD#5b343396a?pid=c6fc11a65&amp;color=0,55,96&amp;tib=255,255,255&amp;iip=17&amp;vtp=1" descr="preencoded.png"/>
          <p:cNvPicPr>
            <a:picLocks noChangeAspect="1"/>
          </p:cNvPicPr>
          <p:nvPr/>
        </p:nvPicPr>
        <p:blipFill>
          <a:blip r:embed="rId4">
            <a:clrChange>
              <a:clrFrom>
                <a:srgbClr val="FFFFFF"/>
              </a:clrFrom>
              <a:clrTo>
                <a:srgbClr val="FFFFFF">
                  <a:alpha val="0"/>
                </a:srgbClr>
              </a:clrTo>
            </a:clrChange>
          </a:blip>
          <a:stretch>
            <a:fillRect/>
          </a:stretch>
        </p:blipFill>
        <p:spPr>
          <a:xfrm>
            <a:off x="9691529" y="3282188"/>
            <a:ext cx="539496" cy="393192"/>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sld>
</file>

<file path=ppt/slides/slide29.xml><?xml version="1.0" encoding="utf-8"?>
<p:sld xmlns:a="http://schemas.openxmlformats.org/drawingml/2006/main" xmlns:r="http://schemas.openxmlformats.org/officeDocument/2006/relationships" xmlns:p="http://schemas.openxmlformats.org/presentationml/2006/main">
  <p:cSld name="Slide 34">
    <p:spTree>
      <p:nvGrpSpPr>
        <p:cNvPr id="1" name=""/>
        <p:cNvGrpSpPr/>
        <p:nvPr/>
      </p:nvGrpSpPr>
      <p:grpSpPr>
        <a:xfrm>
          <a:off x="0" y="0"/>
          <a:ext cx="0" cy="0"/>
          <a:chOff x="0" y="0"/>
          <a:chExt cx="0" cy="0"/>
        </a:xfrm>
      </p:grpSpPr>
      <p:pic>
        <p:nvPicPr>
          <p:cNvPr id="2" name="P_5#5b343396a?pid=c6fc11a65&amp;color=0,55,96&amp;mp=1&amp;tib=255,255,255&amp;iip=18&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521240" y="1576008"/>
            <a:ext cx="877824" cy="283464"/>
          </a:xfrm>
          <a:prstGeom prst="rect">
            <a:avLst/>
          </a:prstGeom>
          <a:noFill/>
          <a:extLst>
            <a:ext uri="{909E8E84-426E-40DD-AFC4-6F175D3DCCD1}">
              <a14:hiddenFill xmlns:a14="http://schemas.microsoft.com/office/drawing/2010/main">
                <a:solidFill>
                  <a:schemeClr val="accent1">
                    <a:alpha val="0"/>
                  </a:schemeClr>
                </a:solidFill>
              </a14:hiddenFill>
            </a:ext>
          </a:extLst>
        </p:spPr>
      </p:pic>
      <mc:AlternateContent xmlns:mc="http://schemas.openxmlformats.org/markup-compatibility/2006">
        <mc:Choice xmlns:a14="http://schemas.microsoft.com/office/drawing/2010/main" Requires="a14">
          <p:sp>
            <p:nvSpPr>
              <p:cNvPr id="3" name="P_5#5b343396a?pid=c6fc11a65&amp;color=0,55,96&amp;mp=1&amp;vtp=1&amp;bt=1&amp;bbb=1"/>
              <p:cNvSpPr/>
              <p:nvPr/>
            </p:nvSpPr>
            <p:spPr>
              <a:xfrm>
                <a:off x="502920" y="1512000"/>
                <a:ext cx="10570464" cy="3771900"/>
              </a:xfrm>
              <a:prstGeom prst="rect">
                <a:avLst/>
              </a:prstGeom>
              <a:noFill/>
              <a:ln/>
            </p:spPr>
            <p:txBody>
              <a:bodyPr wrap="none" lIns="0" tIns="0" rIns="0" bIns="0" rtlCol="0" anchor="t"/>
              <a:lstStyle/>
              <a:p>
                <a:pPr algn="l">
                  <a:lnSpc>
                    <a:spcPts val="3300"/>
                  </a:lnSpc>
                </a:pPr>
                <a:r>
                  <a:rPr lang="en-US" altLang="zh-CN" sz="900" b="0" i="0" kern="0">
                    <a:solidFill>
                      <a:srgbClr val="FFFFFF"/>
                    </a:solidFill>
                    <a:latin typeface="SimSun" panose="02010600030101010101" pitchFamily="2" charset="-122"/>
                    <a:ea typeface="微软雅黑" pitchFamily="34" charset="-122"/>
                    <a:cs typeface="Times New Roman" pitchFamily="34" charset="-120"/>
                  </a:rPr>
                  <a:t>                </a:t>
                </a:r>
                <a:r>
                  <a:rPr lang="en-US" altLang="zh-CN" sz="1800" b="1" i="0">
                    <a:solidFill>
                      <a:srgbClr val="003760"/>
                    </a:solidFill>
                    <a:latin typeface="Times New Roman" pitchFamily="34" charset="0"/>
                    <a:ea typeface="微软雅黑" pitchFamily="34" charset="-122"/>
                    <a:cs typeface="Times New Roman" pitchFamily="34" charset="-120"/>
                  </a:rPr>
                  <a:t>what引导名词性从句</a:t>
                </a: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what引导名词性从句，包括主语从句、宾语从句、表语从句和同位语从句。what引导名词性从句时</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，在从</a:t>
                </a: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句中作主语</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、宾语、表语、定语，表示“</a:t>
                </a:r>
                <a:r>
                  <a:rPr kumimoji="0" lang="en-US" altLang="zh-CN" sz="1800" b="0" i="0" u="none" strike="noStrike" kern="1200" cap="none" spc="0" normalizeH="0" baseline="0" noProof="0" dirty="0">
                    <a:ln>
                      <a:noFill/>
                    </a:ln>
                    <a:solidFill>
                      <a:srgbClr val="003760"/>
                    </a:solidFill>
                    <a:effectLst/>
                    <a:uLnTx/>
                    <a:uFillTx/>
                    <a:latin typeface="SimSun" panose="02010600030101010101" pitchFamily="2" charset="-122"/>
                    <a:ea typeface="微软雅黑" pitchFamily="34" charset="-122"/>
                    <a:cs typeface="Times New Roman" pitchFamily="34" charset="-120"/>
                  </a:rPr>
                  <a:t>……</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的</a:t>
                </a:r>
                <a:r>
                  <a:rPr kumimoji="0" lang="en-US" altLang="zh-CN" sz="1800" b="0" i="0" u="none" strike="noStrike" kern="1200" cap="none" spc="0" normalizeH="0" baseline="0" noProof="0" dirty="0">
                    <a:ln>
                      <a:noFill/>
                    </a:ln>
                    <a:solidFill>
                      <a:srgbClr val="003760"/>
                    </a:solidFill>
                    <a:effectLst/>
                    <a:uLnTx/>
                    <a:uFillTx/>
                    <a:latin typeface="SimSun" panose="02010600030101010101" pitchFamily="2" charset="-122"/>
                    <a:ea typeface="微软雅黑" pitchFamily="34" charset="-122"/>
                    <a:cs typeface="Times New Roman" pitchFamily="34" charset="-120"/>
                  </a:rPr>
                  <a:t>……</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”，一般相当于“the+</a:t>
                </a:r>
                <a:r>
                  <a:rPr kumimoji="0" lang="en-US" altLang="zh-CN" sz="1800" b="0" i="1"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n</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.+that</a:t>
                </a:r>
                <a:r>
                  <a:rPr kumimoji="0" lang="en-US" altLang="zh-CN" sz="1800" b="0" i="0" u="none" strike="noStrike" kern="1200" cap="none" spc="0" normalizeH="0" baseline="0" noProof="0" dirty="0">
                    <a:ln>
                      <a:noFill/>
                    </a:ln>
                    <a:solidFill>
                      <a:srgbClr val="003760"/>
                    </a:solidFill>
                    <a:effectLst/>
                    <a:uLnTx/>
                    <a:uFillTx/>
                    <a:latin typeface="Times New Roman" panose="02020603050405020304" pitchFamily="18" charset="0"/>
                    <a:ea typeface="微软雅黑" pitchFamily="34" charset="-122"/>
                    <a:cs typeface="Times New Roman" pitchFamily="34" charset="-120"/>
                  </a:rPr>
                  <a:t>…</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”。注意：</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what在从句中</a:t>
                </a: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作定语时</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，具有疑问代词性质，常表示“什么”。</a:t>
                </a:r>
                <a:endParaRPr kumimoji="0" lang="en-US" altLang="zh-CN" sz="1800" b="0" i="0" u="none" strike="noStrike" kern="1200" cap="none" spc="0" normalizeH="0" baseline="0" noProof="0" dirty="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In</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1492,</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Columbus</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reached</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what</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is</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now</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called</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America.1492</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楷体" pitchFamily="34" charset="-122"/>
                    <a:cs typeface="Times New Roman" pitchFamily="34" charset="-120"/>
                  </a:rPr>
                  <a:t>年</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哥伦布到达了现在所称的美洲</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what引导宾语从句，在从句中作主语）</a:t>
                </a:r>
                <a:endParaRPr kumimoji="0" lang="en-US" altLang="zh-CN" sz="1800" b="0" i="0" u="none" strike="noStrike" kern="1200" cap="none" spc="0" normalizeH="0" baseline="0" noProof="0" dirty="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You'll</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hear</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these</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participants'</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stories</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and</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learn</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what</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strategies</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worked</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well</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for</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them,</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and</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sng"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what</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traps</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they</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encountered</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that</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you</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should</a:t>
                </a:r>
                <a:r>
                  <a:rPr kumimoji="0" lang="en-US" altLang="zh-CN" sz="1800" b="0" i="0" u="none" strike="noStrike" kern="1200" cap="none" spc="0" normalizeH="0" baseline="0" noProof="0" dirty="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avoid.</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楷体" pitchFamily="34" charset="-122"/>
                    <a:cs typeface="Times New Roman" pitchFamily="34" charset="-120"/>
                  </a:rPr>
                  <a:t>你将听到这些参与者的故事</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楷体" pitchFamily="34" charset="-122"/>
                    <a:cs typeface="Times New Roman" pitchFamily="34" charset="-120"/>
                  </a:rPr>
                  <a:t>了解哪些策略对他们有效</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以及他们遇到</a:t>
                </a: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了哪些你应该避免的陷阱</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a:t>
                </a:r>
                <a:r>
                  <a:rPr kumimoji="0" lang="en-US" altLang="zh-CN" sz="100" b="0" i="0" u="none" strike="noStrike" kern="0" cap="none" spc="-99900" normalizeH="0" baseline="0" noProof="0" dirty="0">
                    <a:ln>
                      <a:noFill/>
                    </a:ln>
                    <a:solidFill>
                      <a:srgbClr val="FFFFFF"/>
                    </a:solidFill>
                    <a:effectLst/>
                    <a:uLnTx/>
                    <a:uFillTx/>
                    <a:latin typeface="Times New Roman" pitchFamily="34" charset="0"/>
                    <a:ea typeface="微软雅黑" pitchFamily="34" charset="-122"/>
                    <a:cs typeface="Times New Roman" pitchFamily="34" charset="-120"/>
                  </a:rPr>
                  <a:t>&lt;m&gt;</a:t>
                </a:r>
                <a14:m>
                  <m:oMath xmlns:m="http://schemas.openxmlformats.org/officeDocument/2006/math">
                    <m:sSub>
                      <m:sSubPr>
                        <m:ctrlPr>
                          <a:rPr kumimoji="0" lang="en-US" altLang="zh-CN" sz="1800" b="0" i="1" u="none" strike="noStrike" kern="1200" cap="none" spc="0" normalizeH="0" baseline="0" noProof="0" dirty="0">
                            <a:ln>
                              <a:noFill/>
                            </a:ln>
                            <a:solidFill>
                              <a:srgbClr val="003760"/>
                            </a:solidFill>
                            <a:effectLst/>
                            <a:uLnTx/>
                            <a:uFillTx/>
                            <a:latin typeface="Cambria Math" panose="02040503050406030204" pitchFamily="18" charset="0"/>
                            <a:ea typeface="微软雅黑" pitchFamily="34" charset="-122"/>
                            <a:cs typeface="Times New Roman" pitchFamily="34" charset="-120"/>
                          </a:rPr>
                        </m:ctrlPr>
                      </m:sSubPr>
                      <m:e>
                        <m:r>
                          <a:rPr kumimoji="0" lang="en-US" altLang="zh-CN" sz="1800" b="0" i="0" u="none" strike="noStrike" kern="1200" cap="none" spc="0" normalizeH="0" baseline="0" noProof="0" dirty="0">
                            <a:ln>
                              <a:noFill/>
                            </a:ln>
                            <a:solidFill>
                              <a:srgbClr val="003760"/>
                            </a:solidFill>
                            <a:effectLst/>
                            <a:uLnTx/>
                            <a:uFillTx/>
                            <a:latin typeface="Cambria Math" panose="02040503050406030204" pitchFamily="18" charset="0"/>
                            <a:ea typeface="微软雅黑" pitchFamily="34" charset="-122"/>
                            <a:cs typeface="Times New Roman" pitchFamily="34" charset="-120"/>
                          </a:rPr>
                          <m:t>​</m:t>
                        </m:r>
                      </m:e>
                      <m:sub>
                        <m:r>
                          <a:rPr kumimoji="0" lang="en-US" altLang="zh-CN" sz="1800" b="0" i="0" u="none" strike="noStrike" kern="1200" cap="none" spc="0" normalizeH="0" baseline="0" noProof="0" dirty="0">
                            <a:ln>
                              <a:noFill/>
                            </a:ln>
                            <a:solidFill>
                              <a:srgbClr val="003760"/>
                            </a:solidFill>
                            <a:effectLst/>
                            <a:uLnTx/>
                            <a:uFillTx/>
                            <a:latin typeface="Cambria Math" panose="02040503050406030204" pitchFamily="18" charset="0"/>
                            <a:ea typeface="微软雅黑" pitchFamily="34" charset="-122"/>
                            <a:cs typeface="Times New Roman" pitchFamily="34" charset="-120"/>
                          </a:rPr>
                          <m:t>［</m:t>
                        </m:r>
                        <m:r>
                          <a:rPr kumimoji="0" lang="en-US" altLang="zh-CN" sz="1800" b="0" i="0" u="none" strike="noStrike" kern="1200" cap="none" spc="0" normalizeH="0" baseline="0" noProof="0" dirty="0">
                            <a:ln>
                              <a:noFill/>
                            </a:ln>
                            <a:solidFill>
                              <a:srgbClr val="003760"/>
                            </a:solidFill>
                            <a:effectLst/>
                            <a:uLnTx/>
                            <a:uFillTx/>
                            <a:latin typeface="Cambria Math" panose="02040503050406030204" pitchFamily="18" charset="0"/>
                            <a:ea typeface="微软雅黑" pitchFamily="34" charset="-122"/>
                            <a:cs typeface="Times New Roman" pitchFamily="34" charset="-120"/>
                          </a:rPr>
                          <m:t>2023</m:t>
                        </m:r>
                        <m:r>
                          <a:rPr kumimoji="0" lang="en-US" altLang="zh-CN" sz="1800" b="0" i="0" u="none" strike="noStrike" kern="1200" cap="none" spc="0" normalizeH="0" baseline="-10000" noProof="0">
                            <a:ln>
                              <a:noFill/>
                            </a:ln>
                            <a:solidFill>
                              <a:srgbClr val="003760"/>
                            </a:solidFill>
                            <a:effectLst/>
                            <a:uLnTx/>
                            <a:uFillTx/>
                            <a:latin typeface="Cambria Math" panose="02040503050406030204" pitchFamily="18" charset="0"/>
                            <a:cs typeface="+mn-cs"/>
                          </a:rPr>
                          <m:t>全国新课标</m:t>
                        </m:r>
                        <m:r>
                          <a:rPr kumimoji="0" lang="en-US" altLang="zh-CN" sz="1800" b="0" i="0" u="none" strike="noStrike" kern="1200" cap="none" spc="0" normalizeH="0" baseline="0" noProof="0" dirty="0">
                            <a:ln>
                              <a:noFill/>
                            </a:ln>
                            <a:solidFill>
                              <a:srgbClr val="003760"/>
                            </a:solidFill>
                            <a:effectLst/>
                            <a:uLnTx/>
                            <a:uFillTx/>
                            <a:latin typeface="Cambria Math" panose="02040503050406030204" pitchFamily="18" charset="0"/>
                            <a:ea typeface="微软雅黑" pitchFamily="34" charset="-122"/>
                            <a:cs typeface="Times New Roman" pitchFamily="34" charset="-120"/>
                          </a:rPr>
                          <m:t>Ⅰ</m:t>
                        </m:r>
                        <m:r>
                          <a:rPr kumimoji="0" lang="en-US" altLang="zh-CN" sz="1800" b="0" i="0" u="none" strike="noStrike" kern="1200" cap="none" spc="0" normalizeH="0" baseline="0" noProof="0" dirty="0">
                            <a:ln>
                              <a:noFill/>
                            </a:ln>
                            <a:solidFill>
                              <a:srgbClr val="003760"/>
                            </a:solidFill>
                            <a:effectLst/>
                            <a:uLnTx/>
                            <a:uFillTx/>
                            <a:latin typeface="Cambria Math" panose="02040503050406030204" pitchFamily="18" charset="0"/>
                            <a:ea typeface="微软雅黑" pitchFamily="34" charset="-122"/>
                            <a:cs typeface="Times New Roman" pitchFamily="34" charset="-120"/>
                          </a:rPr>
                          <m:t>］</m:t>
                        </m:r>
                      </m:sub>
                    </m:sSub>
                  </m:oMath>
                </a14:m>
                <a:r>
                  <a:rPr kumimoji="0" lang="en-US" altLang="zh-CN" sz="100" b="0" i="0" u="none" strike="noStrike" kern="0" cap="none" spc="-99900" normalizeH="0" baseline="0" noProof="0" dirty="0">
                    <a:ln>
                      <a:noFill/>
                    </a:ln>
                    <a:solidFill>
                      <a:srgbClr val="FFFFFF"/>
                    </a:solidFill>
                    <a:effectLst/>
                    <a:uLnTx/>
                    <a:uFillTx/>
                    <a:latin typeface="Times New Roman" pitchFamily="34" charset="0"/>
                    <a:ea typeface="微软雅黑" pitchFamily="34" charset="-122"/>
                    <a:cs typeface="Times New Roman" pitchFamily="34" charset="-120"/>
                  </a:rPr>
                  <a:t>&lt;/m&gt;</a:t>
                </a:r>
                <a:r>
                  <a:rPr kumimoji="0" lang="en-US" altLang="zh-CN" sz="1800" b="0" i="0" u="none" strike="noStrike" kern="1200" cap="none" spc="0" normalizeH="0" baseline="0" noProof="0" dirty="0">
                    <a:ln>
                      <a:noFill/>
                    </a:ln>
                    <a:solidFill>
                      <a:srgbClr val="003760"/>
                    </a:solidFill>
                    <a:effectLst/>
                    <a:uLnTx/>
                    <a:uFillTx/>
                    <a:latin typeface="Times New Roman" pitchFamily="34" charset="0"/>
                    <a:ea typeface="微软雅黑" pitchFamily="34" charset="-122"/>
                    <a:cs typeface="Times New Roman" pitchFamily="34" charset="-120"/>
                  </a:rPr>
                  <a:t>（两个what均引导宾语从句，</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在从句中作定语）</a:t>
                </a:r>
                <a:endParaRPr lang="en-US" altLang="zh-CN" sz="100" dirty="0"/>
              </a:p>
            </p:txBody>
          </p:sp>
        </mc:Choice>
        <mc:Fallback>
          <p:sp>
            <p:nvSpPr>
              <p:cNvPr id="3" name="P_5#5b343396a?pid=c6fc11a65&amp;color=0,55,96&amp;mp=1&amp;vtp=1&amp;bt=1&amp;bbb=1"/>
              <p:cNvSpPr>
                <a:spLocks noRot="1" noChangeAspect="1" noMove="1" noResize="1" noEditPoints="1" noAdjustHandles="1" noChangeArrowheads="1" noChangeShapeType="1" noTextEdit="1"/>
              </p:cNvSpPr>
              <p:nvPr/>
            </p:nvSpPr>
            <p:spPr>
              <a:xfrm>
                <a:off x="502920" y="1512000"/>
                <a:ext cx="10570464" cy="3771900"/>
              </a:xfrm>
              <a:prstGeom prst="rect">
                <a:avLst/>
              </a:prstGeom>
              <a:blipFill>
                <a:blip r:embed="rId4"/>
                <a:stretch>
                  <a:fillRect l="-1384" r="-1038" b="-3231"/>
                </a:stretch>
              </a:blipFill>
              <a:ln/>
            </p:spPr>
            <p:txBody>
              <a:bodyPr/>
              <a:lstStyle/>
              <a:p>
                <a:r>
                  <a:rPr lang="zh-CN" altLang="en-US">
                    <a:noFill/>
                  </a:rPr>
                  <a:t> </a:t>
                </a:r>
              </a:p>
            </p:txBody>
          </p:sp>
        </mc:Fallback>
      </mc:AlternateContent>
    </p:spTree>
  </p:cSld>
  <p:clrMapOvr>
    <a:masterClrMapping/>
  </p:clrMapOvr>
  <p:transition>
    <p:fade/>
  </p:transition>
</p:sld>
</file>

<file path=ppt/slides/slide3.xml><?xml version="1.0" encoding="utf-8"?>
<p:sld xmlns:a="http://schemas.openxmlformats.org/drawingml/2006/main" xmlns:r="http://schemas.openxmlformats.org/officeDocument/2006/relationships" xmlns:p="http://schemas.openxmlformats.org/presentationml/2006/main">
  <p:cSld name="Slide 3">
    <p:spTree>
      <p:nvGrpSpPr>
        <p:cNvPr id="1" name=""/>
        <p:cNvGrpSpPr/>
        <p:nvPr/>
      </p:nvGrpSpPr>
      <p:grpSpPr>
        <a:xfrm>
          <a:off x="0" y="0"/>
          <a:ext cx="0" cy="0"/>
          <a:chOff x="0" y="0"/>
          <a:chExt cx="0" cy="0"/>
        </a:xfrm>
      </p:grpSpPr>
      <p:sp>
        <p:nvSpPr>
          <p:cNvPr id="2" name="P_2_BD#669829fa9?pid=6ab9fba44&amp;color=0,55,96&amp;vtp=1&amp;bt=1&amp;bbb=1"/>
          <p:cNvSpPr/>
          <p:nvPr/>
        </p:nvSpPr>
        <p:spPr>
          <a:xfrm>
            <a:off x="502920" y="1508760"/>
            <a:ext cx="10570464" cy="767080"/>
          </a:xfrm>
          <a:prstGeom prst="rect">
            <a:avLst/>
          </a:prstGeom>
          <a:noFill/>
          <a:ln/>
        </p:spPr>
        <p:txBody>
          <a:bodyPr wrap="none" lIns="0" tIns="0" rIns="0" bIns="0" rtlCol="0" anchor="t"/>
          <a:lstStyle/>
          <a:p>
            <a:pPr algn="r">
              <a:lnSpc>
                <a:spcPts val="3100"/>
              </a:lnSpc>
            </a:pPr>
            <a:r>
              <a:rPr lang="en-US" altLang="zh-CN" sz="1800" b="0" i="0" dirty="0">
                <a:solidFill>
                  <a:srgbClr val="003760"/>
                </a:solidFill>
                <a:latin typeface="Times New Roman" pitchFamily="34" charset="0"/>
                <a:ea typeface="微软雅黑" pitchFamily="34" charset="-122"/>
                <a:cs typeface="Times New Roman" pitchFamily="34" charset="-120"/>
              </a:rPr>
              <a:t>Life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either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great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adventure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nothing.</a:t>
            </a:r>
            <a:endParaRPr lang="en-US" altLang="zh-CN" sz="1800" dirty="0"/>
          </a:p>
        </p:txBody>
      </p:sp>
      <p:pic>
        <p:nvPicPr>
          <p:cNvPr id="3" name="P_2_BD#669829fa9?pid=6ab9fba44&amp;color=0,55,96&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502920" y="1993265"/>
            <a:ext cx="6419088" cy="4279392"/>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sld>
</file>

<file path=ppt/slides/slide30.xml><?xml version="1.0" encoding="utf-8"?>
<p:sld xmlns:a="http://schemas.openxmlformats.org/drawingml/2006/main" xmlns:r="http://schemas.openxmlformats.org/officeDocument/2006/relationships" xmlns:p="http://schemas.openxmlformats.org/presentationml/2006/main">
  <p:cSld name="Slide 35">
    <p:spTree>
      <p:nvGrpSpPr>
        <p:cNvPr id="1" name=""/>
        <p:cNvGrpSpPr/>
        <p:nvPr/>
      </p:nvGrpSpPr>
      <p:grpSpPr>
        <a:xfrm>
          <a:off x="0" y="0"/>
          <a:ext cx="0" cy="0"/>
          <a:chOff x="0" y="0"/>
          <a:chExt cx="0" cy="0"/>
        </a:xfrm>
      </p:grpSpPr>
      <p:sp>
        <p:nvSpPr>
          <p:cNvPr id="2" name="P_5_BD#5b343396a?pid=c6fc11a65&amp;color=0,55,96&amp;mp=1&amp;vtp=1&amp;bt=1&amp;bbb=1&amp;hb=1"/>
          <p:cNvSpPr/>
          <p:nvPr/>
        </p:nvSpPr>
        <p:spPr>
          <a:xfrm>
            <a:off x="502920" y="1512000"/>
            <a:ext cx="10570464" cy="2449830"/>
          </a:xfrm>
          <a:prstGeom prst="rect">
            <a:avLst/>
          </a:prstGeom>
          <a:noFill/>
          <a:ln/>
        </p:spPr>
        <p:txBody>
          <a:bodyPr wrap="none" lIns="0" tIns="0" rIns="0" bIns="0" rtlCol="0" anchor="t"/>
          <a:lstStyle/>
          <a:p>
            <a:pPr algn="l">
              <a:lnSpc>
                <a:spcPts val="3300"/>
              </a:lnSpc>
            </a:pPr>
            <a:r>
              <a:rPr lang="en-US" altLang="zh-CN" sz="1800" b="0" i="0" u="sng" dirty="0">
                <a:solidFill>
                  <a:srgbClr val="003760"/>
                </a:solidFill>
                <a:latin typeface="Times New Roman" pitchFamily="34" charset="0"/>
                <a:ea typeface="微软雅黑" pitchFamily="34" charset="-122"/>
                <a:cs typeface="Times New Roman" pitchFamily="34" charset="-120"/>
              </a:rPr>
              <a:t>What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care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your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attitude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towards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matter.</a:t>
            </a:r>
            <a:r>
              <a:rPr lang="en-US" altLang="zh-CN" sz="1800" b="0" i="0" dirty="0">
                <a:solidFill>
                  <a:srgbClr val="003760"/>
                </a:solidFill>
                <a:latin typeface="Times New Roman" pitchFamily="34" charset="0"/>
                <a:ea typeface="楷体" pitchFamily="34" charset="-122"/>
                <a:cs typeface="Times New Roman" pitchFamily="34" charset="-120"/>
              </a:rPr>
              <a:t>我关心的是你对这件事的态度</a:t>
            </a:r>
            <a:r>
              <a:rPr lang="en-US" altLang="zh-CN" sz="1800" b="0" i="0" dirty="0">
                <a:solidFill>
                  <a:srgbClr val="003760"/>
                </a:solidFill>
                <a:latin typeface="Times New Roman" pitchFamily="34" charset="0"/>
                <a:ea typeface="微软雅黑" pitchFamily="34" charset="-122"/>
                <a:cs typeface="Times New Roman" pitchFamily="34" charset="-120"/>
              </a:rPr>
              <a:t>。（What引导主语从句</a:t>
            </a:r>
            <a:r>
              <a:rPr lang="en-US" altLang="zh-CN" sz="1800" b="0" i="0">
                <a:solidFill>
                  <a:srgbClr val="003760"/>
                </a:solidFill>
                <a:latin typeface="Times New Roman" pitchFamily="34" charset="0"/>
                <a:ea typeface="微软雅黑" pitchFamily="34" charset="-122"/>
                <a:cs typeface="Times New Roman" pitchFamily="34" charset="-120"/>
              </a:rPr>
              <a:t>，在</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从句中作宾语</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A</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ship</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safe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harbour,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but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that's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not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what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ships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built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for.</a:t>
            </a:r>
            <a:r>
              <a:rPr lang="en-US" altLang="zh-CN" sz="1800" b="0" i="0" dirty="0">
                <a:solidFill>
                  <a:srgbClr val="003760"/>
                </a:solidFill>
                <a:latin typeface="Times New Roman" pitchFamily="34" charset="0"/>
                <a:ea typeface="楷体" pitchFamily="34" charset="-122"/>
                <a:cs typeface="Times New Roman" pitchFamily="34" charset="-120"/>
              </a:rPr>
              <a:t>船在港口里是安全的</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楷体" pitchFamily="34" charset="-122"/>
                <a:cs typeface="Times New Roman" pitchFamily="34" charset="-120"/>
              </a:rPr>
              <a:t>但那不是建造船</a:t>
            </a:r>
          </a:p>
          <a:p>
            <a:pPr>
              <a:lnSpc>
                <a:spcPts val="3300"/>
              </a:lnSpc>
            </a:pPr>
            <a:r>
              <a:rPr lang="en-US" altLang="zh-CN" sz="1800" b="0" i="0">
                <a:solidFill>
                  <a:srgbClr val="003760"/>
                </a:solidFill>
                <a:latin typeface="Times New Roman" pitchFamily="34" charset="0"/>
                <a:ea typeface="楷体" pitchFamily="34" charset="-122"/>
                <a:cs typeface="Times New Roman" pitchFamily="34" charset="-120"/>
              </a:rPr>
              <a:t>的目的</a:t>
            </a:r>
            <a:r>
              <a:rPr lang="en-US" altLang="zh-CN" sz="1800" b="0" i="0" dirty="0">
                <a:solidFill>
                  <a:srgbClr val="003760"/>
                </a:solidFill>
                <a:latin typeface="Times New Roman" pitchFamily="34" charset="0"/>
                <a:ea typeface="微软雅黑" pitchFamily="34" charset="-122"/>
                <a:cs typeface="Times New Roman" pitchFamily="34" charset="-120"/>
              </a:rPr>
              <a:t>。（what引导表语从句，在从句中作介词for的宾语）</a:t>
            </a:r>
            <a:endParaRPr lang="en-US" altLang="zh-CN" sz="1800" dirty="0"/>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D</a:t>
            </a:r>
            <a:r>
              <a:rPr lang="en-US" altLang="zh-CN" sz="1800" b="0" i="0">
                <a:solidFill>
                  <a:srgbClr val="003760"/>
                </a:solidFill>
                <a:latin typeface="Times New Roman" pitchFamily="34" charset="0"/>
                <a:ea typeface="微软雅黑" pitchFamily="34" charset="-122"/>
                <a:cs typeface="Times New Roman" pitchFamily="34" charset="-120"/>
              </a:rPr>
              <a:t>o</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you</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have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idea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what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going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classroom?</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楷体" pitchFamily="34" charset="-122"/>
                <a:cs typeface="Times New Roman" pitchFamily="34" charset="-120"/>
              </a:rPr>
              <a:t>你知道教室里什么情况吗</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微软雅黑" pitchFamily="34" charset="-122"/>
                <a:cs typeface="Times New Roman" pitchFamily="34" charset="-120"/>
              </a:rPr>
              <a:t>what引导同位语</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从句</a:t>
            </a:r>
            <a:r>
              <a:rPr lang="en-US" altLang="zh-CN" b="0" i="0" dirty="0">
                <a:solidFill>
                  <a:srgbClr val="003760"/>
                </a:solidFill>
                <a:latin typeface="Times New Roman" pitchFamily="34" charset="0"/>
                <a:ea typeface="微软雅黑" pitchFamily="34" charset="-122"/>
                <a:cs typeface="Times New Roman" pitchFamily="34" charset="-120"/>
              </a:rPr>
              <a:t>，在从句中作主语）</a:t>
            </a:r>
            <a:endParaRPr lang="en-US" altLang="zh-CN" dirty="0"/>
          </a:p>
        </p:txBody>
      </p:sp>
    </p:spTree>
  </p:cSld>
  <p:clrMapOvr>
    <a:masterClrMapping/>
  </p:clrMapOvr>
  <p:transition>
    <p:fade/>
  </p:transition>
</p:sld>
</file>

<file path=ppt/slides/slide31.xml><?xml version="1.0" encoding="utf-8"?>
<p:sld xmlns:a="http://schemas.openxmlformats.org/drawingml/2006/main" xmlns:r="http://schemas.openxmlformats.org/officeDocument/2006/relationships" xmlns:p="http://schemas.openxmlformats.org/presentationml/2006/main">
  <p:cSld name="Slide 36">
    <p:spTree>
      <p:nvGrpSpPr>
        <p:cNvPr id="1" name=""/>
        <p:cNvGrpSpPr/>
        <p:nvPr/>
      </p:nvGrpSpPr>
      <p:grpSpPr>
        <a:xfrm>
          <a:off x="0" y="0"/>
          <a:ext cx="0" cy="0"/>
          <a:chOff x="0" y="0"/>
          <a:chExt cx="0" cy="0"/>
        </a:xfrm>
      </p:grpSpPr>
      <p:sp>
        <p:nvSpPr>
          <p:cNvPr id="2" name="P_5#5b343396a?pid=c6fc11a65&amp;color=0,55,96&amp;vtp=1&amp;bt=1&amp;bbb=1&amp;hb=1"/>
          <p:cNvSpPr/>
          <p:nvPr/>
        </p:nvSpPr>
        <p:spPr>
          <a:xfrm>
            <a:off x="502920" y="1512000"/>
            <a:ext cx="10570464" cy="3287840"/>
          </a:xfrm>
          <a:prstGeom prst="rect">
            <a:avLst/>
          </a:prstGeom>
          <a:noFill/>
          <a:ln/>
        </p:spPr>
        <p:txBody>
          <a:bodyPr wrap="none" lIns="0" tIns="0" rIns="0" bIns="0" rtlCol="0" anchor="t"/>
          <a:lstStyle/>
          <a:p>
            <a:pPr algn="l">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特别注意</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what和that引导名词性从句的区别</a:t>
            </a:r>
            <a:endParaRPr lang="en-US" altLang="zh-CN" sz="1800" dirty="0"/>
          </a:p>
          <a:p>
            <a:pPr>
              <a:lnSpc>
                <a:spcPts val="33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what</a:t>
            </a:r>
            <a:r>
              <a:rPr lang="en-US" altLang="zh-CN" sz="1800" b="0" i="0" dirty="0">
                <a:solidFill>
                  <a:srgbClr val="003760"/>
                </a:solidFill>
                <a:latin typeface="Times New Roman" pitchFamily="34" charset="0"/>
                <a:ea typeface="微软雅黑" pitchFamily="34" charset="-122"/>
                <a:cs typeface="Times New Roman" pitchFamily="34" charset="-120"/>
              </a:rPr>
              <a:t>引导名词性从句时，在从句中可作主语、宾语、表语或定语成分；that引导名词性从句时</a:t>
            </a:r>
            <a:r>
              <a:rPr lang="en-US" altLang="zh-CN" sz="1800" b="0" i="0">
                <a:solidFill>
                  <a:srgbClr val="003760"/>
                </a:solidFill>
                <a:latin typeface="Times New Roman" pitchFamily="34" charset="0"/>
                <a:ea typeface="微软雅黑" pitchFamily="34" charset="-122"/>
                <a:cs typeface="Times New Roman" pitchFamily="34" charset="-120"/>
              </a:rPr>
              <a:t>，只起</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连接作用</a:t>
            </a:r>
            <a:r>
              <a:rPr lang="en-US" altLang="zh-CN" sz="1800" b="0" i="0" dirty="0">
                <a:solidFill>
                  <a:srgbClr val="003760"/>
                </a:solidFill>
                <a:latin typeface="Times New Roman" pitchFamily="34" charset="0"/>
                <a:ea typeface="微软雅黑" pitchFamily="34" charset="-122"/>
                <a:cs typeface="Times New Roman" pitchFamily="34" charset="-120"/>
              </a:rPr>
              <a:t>，在从句中不作成分。</a:t>
            </a:r>
            <a:endParaRPr lang="en-US" altLang="zh-CN" sz="1800" dirty="0"/>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I</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often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write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u="sng" dirty="0">
                <a:solidFill>
                  <a:srgbClr val="003760"/>
                </a:solidFill>
                <a:latin typeface="Times New Roman" pitchFamily="34" charset="0"/>
                <a:ea typeface="微软雅黑" pitchFamily="34" charset="-122"/>
                <a:cs typeface="Times New Roman" pitchFamily="34" charset="-120"/>
              </a:rPr>
              <a:t>what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think</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diary.</a:t>
            </a:r>
            <a:r>
              <a:rPr lang="en-US" altLang="zh-CN" sz="1800" b="0" i="0" dirty="0">
                <a:solidFill>
                  <a:srgbClr val="003760"/>
                </a:solidFill>
                <a:latin typeface="Times New Roman" pitchFamily="34" charset="0"/>
                <a:ea typeface="楷体" pitchFamily="34" charset="-122"/>
                <a:cs typeface="Times New Roman" pitchFamily="34" charset="-120"/>
              </a:rPr>
              <a:t>我常把我的感想写进我的日记里</a:t>
            </a:r>
            <a:r>
              <a:rPr lang="en-US" altLang="zh-CN" sz="1800" b="0" i="0" dirty="0">
                <a:solidFill>
                  <a:srgbClr val="003760"/>
                </a:solidFill>
                <a:latin typeface="Times New Roman" pitchFamily="34" charset="0"/>
                <a:ea typeface="微软雅黑" pitchFamily="34" charset="-122"/>
                <a:cs typeface="Times New Roman" pitchFamily="34" charset="-120"/>
              </a:rPr>
              <a:t>。（what引导宾语从句</a:t>
            </a:r>
            <a:r>
              <a:rPr lang="en-US" altLang="zh-CN" sz="1800" b="0" i="0">
                <a:solidFill>
                  <a:srgbClr val="003760"/>
                </a:solidFill>
                <a:latin typeface="Times New Roman" pitchFamily="34" charset="0"/>
                <a:ea typeface="微软雅黑" pitchFamily="34" charset="-122"/>
                <a:cs typeface="Times New Roman" pitchFamily="34" charset="-120"/>
              </a:rPr>
              <a:t>，在从句</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中作宾语</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I</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didn't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know</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leaving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tomorrow.</a:t>
            </a:r>
            <a:r>
              <a:rPr lang="en-US" altLang="zh-CN" sz="1800" b="0" i="0" dirty="0">
                <a:solidFill>
                  <a:srgbClr val="003760"/>
                </a:solidFill>
                <a:latin typeface="Times New Roman" pitchFamily="34" charset="0"/>
                <a:ea typeface="楷体" pitchFamily="34" charset="-122"/>
                <a:cs typeface="Times New Roman" pitchFamily="34" charset="-120"/>
              </a:rPr>
              <a:t>我不知道他明天要走</a:t>
            </a:r>
            <a:r>
              <a:rPr lang="en-US" altLang="zh-CN" sz="1800" b="0" i="0" dirty="0">
                <a:solidFill>
                  <a:srgbClr val="003760"/>
                </a:solidFill>
                <a:latin typeface="Times New Roman" pitchFamily="34" charset="0"/>
                <a:ea typeface="微软雅黑" pitchFamily="34" charset="-122"/>
                <a:cs typeface="Times New Roman" pitchFamily="34" charset="-120"/>
              </a:rPr>
              <a:t>。（that引导宾语从句，</a:t>
            </a:r>
            <a:r>
              <a:rPr lang="en-US" altLang="zh-CN" sz="1800" b="0" i="0">
                <a:solidFill>
                  <a:srgbClr val="003760"/>
                </a:solidFill>
                <a:latin typeface="Times New Roman" pitchFamily="34" charset="0"/>
                <a:ea typeface="微软雅黑" pitchFamily="34" charset="-122"/>
                <a:cs typeface="Times New Roman" pitchFamily="34" charset="-120"/>
              </a:rPr>
              <a:t>在从句中不作成分，</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无实际意义</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algn="r">
              <a:lnSpc>
                <a:spcPts val="3100"/>
              </a:lnSpc>
            </a:pPr>
            <a:r>
              <a:rPr lang="en-US" altLang="zh-CN" b="1" i="0">
                <a:solidFill>
                  <a:srgbClr val="003760"/>
                </a:solidFill>
                <a:latin typeface="Times New Roman" pitchFamily="34" charset="0"/>
                <a:ea typeface="微软雅黑" pitchFamily="34" charset="-122"/>
                <a:cs typeface="Times New Roman" pitchFamily="34" charset="-120"/>
              </a:rPr>
              <a:t>对应练习见</a:t>
            </a:r>
            <a:r>
              <a:rPr lang="en-US" altLang="zh-CN" b="1" i="0" dirty="0">
                <a:solidFill>
                  <a:srgbClr val="003760"/>
                </a:solidFill>
                <a:latin typeface="Times New Roman" pitchFamily="34" charset="0"/>
                <a:ea typeface="微软雅黑" pitchFamily="34" charset="-122"/>
                <a:cs typeface="Times New Roman" pitchFamily="34" charset="-120"/>
              </a:rPr>
              <a:t>《巩固练》L49</a:t>
            </a:r>
            <a:endParaRPr lang="en-US" altLang="zh-CN" dirty="0"/>
          </a:p>
        </p:txBody>
      </p:sp>
    </p:spTree>
  </p:cSld>
  <p:clrMapOvr>
    <a:masterClrMapping/>
  </p:clrMapOvr>
  <p:transition>
    <p:fade/>
  </p:transition>
</p:sld>
</file>

<file path=ppt/slides/slide4.xml><?xml version="1.0" encoding="utf-8"?>
<p:sld xmlns:a="http://schemas.openxmlformats.org/drawingml/2006/main" xmlns:r="http://schemas.openxmlformats.org/officeDocument/2006/relationships" xmlns:p="http://schemas.openxmlformats.org/presentationml/2006/main">
  <p:cSld name="Slide 4">
    <p:spTree>
      <p:nvGrpSpPr>
        <p:cNvPr id="1" name=""/>
        <p:cNvGrpSpPr/>
        <p:nvPr/>
      </p:nvGrpSpPr>
      <p:grpSpPr>
        <a:xfrm>
          <a:off x="0" y="0"/>
          <a:ext cx="0" cy="0"/>
          <a:chOff x="0" y="0"/>
          <a:chExt cx="0" cy="0"/>
        </a:xfrm>
      </p:grpSpPr>
      <p:pic>
        <p:nvPicPr>
          <p:cNvPr id="2" name="P_2_BD#669829fa9?pid=6ab9fba44&amp;color=0,55,96&amp;mp=1&amp;tib=255,255,255&amp;vtp=1&amp;bt=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502920" y="1508760"/>
            <a:ext cx="9198864" cy="4270248"/>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sld>
</file>

<file path=ppt/slides/slide5.xml><?xml version="1.0" encoding="utf-8"?>
<p:sld xmlns:a="http://schemas.openxmlformats.org/drawingml/2006/main" xmlns:r="http://schemas.openxmlformats.org/officeDocument/2006/relationships" xmlns:p="http://schemas.openxmlformats.org/presentationml/2006/main">
  <p:cSld name="Slide 5">
    <p:spTree>
      <p:nvGrpSpPr>
        <p:cNvPr id="1" name=""/>
        <p:cNvGrpSpPr/>
        <p:nvPr/>
      </p:nvGrpSpPr>
      <p:grpSpPr>
        <a:xfrm>
          <a:off x="0" y="0"/>
          <a:ext cx="0" cy="0"/>
          <a:chOff x="0" y="0"/>
          <a:chExt cx="0" cy="0"/>
        </a:xfrm>
      </p:grpSpPr>
      <p:sp>
        <p:nvSpPr>
          <p:cNvPr id="2" name="C_2_BD#6a952eb5d.fixed?pid=6ab9fba44&amp;color=61,88,159&amp;vtp=1&amp;bbb=1"/>
          <p:cNvSpPr/>
          <p:nvPr/>
        </p:nvSpPr>
        <p:spPr>
          <a:xfrm>
            <a:off x="758952" y="2642616"/>
            <a:ext cx="3163824" cy="1371600"/>
          </a:xfrm>
          <a:prstGeom prst="rect">
            <a:avLst/>
          </a:prstGeom>
          <a:noFill/>
          <a:ln/>
        </p:spPr>
        <p:txBody>
          <a:bodyPr wrap="none" lIns="0" tIns="0" rIns="0" bIns="0" rtlCol="0" anchor="ctr"/>
          <a:lstStyle/>
          <a:p>
            <a:pPr algn="ctr">
              <a:lnSpc>
                <a:spcPts val="5000"/>
              </a:lnSpc>
            </a:pPr>
            <a:r>
              <a:rPr lang="en-US" altLang="zh-CN" sz="4000" b="1" i="0" dirty="0">
                <a:solidFill>
                  <a:srgbClr val="3D589F"/>
                </a:solidFill>
                <a:latin typeface="Times New Roman" pitchFamily="34" charset="0"/>
                <a:ea typeface="印品黑体" pitchFamily="34" charset="-122"/>
                <a:cs typeface="Times New Roman" pitchFamily="34" charset="-120"/>
              </a:rPr>
              <a:t>Period</a:t>
            </a:r>
            <a:r>
              <a:rPr lang="en-US" altLang="zh-CN" sz="4000" b="1" i="0" dirty="0">
                <a:solidFill>
                  <a:srgbClr val="3D589F"/>
                </a:solidFill>
                <a:latin typeface="SimSun" pitchFamily="34" charset="0"/>
                <a:ea typeface="SimSun" pitchFamily="34" charset="-122"/>
                <a:cs typeface="SimSun" pitchFamily="34" charset="-120"/>
              </a:rPr>
              <a:t> </a:t>
            </a:r>
            <a:r>
              <a:rPr lang="en-US" altLang="zh-CN" sz="4000" b="1" i="0" dirty="0">
                <a:solidFill>
                  <a:srgbClr val="3D589F"/>
                </a:solidFill>
                <a:latin typeface="Times New Roman" pitchFamily="34" charset="0"/>
                <a:ea typeface="印品黑体" pitchFamily="34" charset="-122"/>
                <a:cs typeface="Times New Roman" pitchFamily="34" charset="-120"/>
              </a:rPr>
              <a:t>Ⅰ</a:t>
            </a:r>
            <a:endParaRPr lang="en-US" altLang="zh-CN" sz="4000" dirty="0"/>
          </a:p>
        </p:txBody>
      </p:sp>
      <p:sp>
        <p:nvSpPr>
          <p:cNvPr id="3" name="C_2_BD#6a952eb5d.fixed?pid=6ab9fba44&amp;color=61,88,159&amp;vtp=1&amp;bbb=1&amp;hb=1"/>
          <p:cNvSpPr/>
          <p:nvPr/>
        </p:nvSpPr>
        <p:spPr>
          <a:xfrm>
            <a:off x="4608576" y="2542032"/>
            <a:ext cx="7470648" cy="1755648"/>
          </a:xfrm>
          <a:prstGeom prst="rect">
            <a:avLst/>
          </a:prstGeom>
          <a:noFill/>
          <a:ln/>
        </p:spPr>
        <p:txBody>
          <a:bodyPr wrap="none" lIns="0" tIns="0" rIns="0" bIns="0" rtlCol="0" anchor="ctr"/>
          <a:lstStyle/>
          <a:p>
            <a:pPr algn="l">
              <a:lnSpc>
                <a:spcPts val="6500"/>
              </a:lnSpc>
            </a:pPr>
            <a:r>
              <a:rPr lang="en-US" altLang="zh-CN" sz="5400" b="1" i="0" dirty="0">
                <a:solidFill>
                  <a:srgbClr val="3D589F"/>
                </a:solidFill>
                <a:latin typeface="Times New Roman" pitchFamily="34" charset="0"/>
                <a:ea typeface="印品黑体" pitchFamily="34" charset="-122"/>
                <a:cs typeface="Times New Roman" pitchFamily="34" charset="-120"/>
              </a:rPr>
              <a:t>Starting</a:t>
            </a:r>
            <a:r>
              <a:rPr lang="en-US" altLang="zh-CN" sz="5400" b="1" i="0" dirty="0">
                <a:solidFill>
                  <a:srgbClr val="3D589F"/>
                </a:solidFill>
                <a:latin typeface="SimSun" pitchFamily="34" charset="0"/>
                <a:ea typeface="SimSun" pitchFamily="34" charset="-122"/>
                <a:cs typeface="SimSun" pitchFamily="34" charset="-120"/>
              </a:rPr>
              <a:t> </a:t>
            </a:r>
            <a:r>
              <a:rPr lang="en-US" altLang="zh-CN" sz="5400" b="1" i="0" dirty="0">
                <a:solidFill>
                  <a:srgbClr val="3D589F"/>
                </a:solidFill>
                <a:latin typeface="Times New Roman" pitchFamily="34" charset="0"/>
                <a:ea typeface="印品黑体" pitchFamily="34" charset="-122"/>
                <a:cs typeface="Times New Roman" pitchFamily="34" charset="-120"/>
              </a:rPr>
              <a:t>out</a:t>
            </a:r>
            <a:r>
              <a:rPr lang="en-US" altLang="zh-CN" sz="5400" b="1" i="0" dirty="0">
                <a:solidFill>
                  <a:srgbClr val="3D589F"/>
                </a:solidFill>
                <a:latin typeface="SimSun" pitchFamily="34" charset="0"/>
                <a:ea typeface="SimSun" pitchFamily="34" charset="-122"/>
                <a:cs typeface="SimSun" pitchFamily="34" charset="-120"/>
              </a:rPr>
              <a:t> </a:t>
            </a:r>
            <a:r>
              <a:rPr lang="en-US" altLang="zh-CN" sz="5400" b="1" i="0">
                <a:solidFill>
                  <a:srgbClr val="3D589F"/>
                </a:solidFill>
                <a:latin typeface="Times New Roman" pitchFamily="34" charset="0"/>
                <a:ea typeface="印品黑体" pitchFamily="34" charset="-122"/>
                <a:cs typeface="Times New Roman" pitchFamily="34" charset="-120"/>
              </a:rPr>
              <a:t>&amp;</a:t>
            </a:r>
            <a:r>
              <a:rPr lang="en-US" altLang="zh-CN" sz="5400" b="1" i="0">
                <a:solidFill>
                  <a:srgbClr val="3D589F"/>
                </a:solidFill>
                <a:latin typeface="SimSun" pitchFamily="34" charset="0"/>
                <a:ea typeface="SimSun" pitchFamily="34" charset="-122"/>
                <a:cs typeface="SimSun" pitchFamily="34" charset="-120"/>
              </a:rPr>
              <a:t> </a:t>
            </a:r>
          </a:p>
          <a:p>
            <a:pPr>
              <a:lnSpc>
                <a:spcPts val="6700"/>
              </a:lnSpc>
            </a:pPr>
            <a:r>
              <a:rPr lang="en-US" altLang="zh-CN" sz="5400" b="1" i="0">
                <a:solidFill>
                  <a:srgbClr val="3D589F"/>
                </a:solidFill>
                <a:latin typeface="Times New Roman" pitchFamily="34" charset="0"/>
                <a:ea typeface="印品黑体" pitchFamily="34" charset="-122"/>
                <a:cs typeface="Times New Roman" pitchFamily="34" charset="-120"/>
              </a:rPr>
              <a:t>Understanding</a:t>
            </a:r>
            <a:r>
              <a:rPr lang="en-US" altLang="zh-CN" sz="5400" b="1" i="0">
                <a:solidFill>
                  <a:srgbClr val="3D589F"/>
                </a:solidFill>
                <a:latin typeface="SimSun" pitchFamily="34" charset="0"/>
                <a:ea typeface="SimSun" pitchFamily="34" charset="-122"/>
                <a:cs typeface="SimSun" pitchFamily="34" charset="-120"/>
              </a:rPr>
              <a:t> </a:t>
            </a:r>
            <a:r>
              <a:rPr lang="en-US" altLang="zh-CN" sz="5400" b="1" i="0" dirty="0">
                <a:solidFill>
                  <a:srgbClr val="3D589F"/>
                </a:solidFill>
                <a:latin typeface="Times New Roman" pitchFamily="34" charset="0"/>
                <a:ea typeface="印品黑体" pitchFamily="34" charset="-122"/>
                <a:cs typeface="Times New Roman" pitchFamily="34" charset="-120"/>
              </a:rPr>
              <a:t>ideas</a:t>
            </a:r>
            <a:endParaRPr lang="en-US" altLang="zh-CN" sz="5400" dirty="0"/>
          </a:p>
        </p:txBody>
      </p:sp>
    </p:spTree>
  </p:cSld>
  <p:clrMapOvr>
    <a:masterClrMapping/>
  </p:clrMapOvr>
  <p:transition>
    <p:fade/>
  </p:transition>
</p:sld>
</file>

<file path=ppt/slides/slide6.xml><?xml version="1.0" encoding="utf-8"?>
<p:sld xmlns:a="http://schemas.openxmlformats.org/drawingml/2006/main" xmlns:r="http://schemas.openxmlformats.org/officeDocument/2006/relationships" xmlns:p="http://schemas.openxmlformats.org/presentationml/2006/main">
  <p:cSld name="Slide 6">
    <p:spTree>
      <p:nvGrpSpPr>
        <p:cNvPr id="1" name=""/>
        <p:cNvGrpSpPr/>
        <p:nvPr/>
      </p:nvGrpSpPr>
      <p:grpSpPr>
        <a:xfrm>
          <a:off x="0" y="0"/>
          <a:ext cx="0" cy="0"/>
          <a:chOff x="0" y="0"/>
          <a:chExt cx="0" cy="0"/>
        </a:xfrm>
      </p:grpSpPr>
    </p:spTree>
  </p:cSld>
  <p:clrMapOvr>
    <a:masterClrMapping/>
  </p:clrMapOvr>
  <p:transition>
    <p:fade/>
  </p:transition>
</p:sld>
</file>

<file path=ppt/slides/slide7.xml><?xml version="1.0" encoding="utf-8"?>
<p:sld xmlns:a="http://schemas.openxmlformats.org/drawingml/2006/main" xmlns:r="http://schemas.openxmlformats.org/officeDocument/2006/relationships" xmlns:p="http://schemas.openxmlformats.org/presentationml/2006/main">
  <p:cSld name="Slide 7">
    <p:spTree>
      <p:nvGrpSpPr>
        <p:cNvPr id="1" name=""/>
        <p:cNvGrpSpPr/>
        <p:nvPr/>
      </p:nvGrpSpPr>
      <p:grpSpPr>
        <a:xfrm>
          <a:off x="0" y="0"/>
          <a:ext cx="0" cy="0"/>
          <a:chOff x="0" y="0"/>
          <a:chExt cx="0" cy="0"/>
        </a:xfrm>
      </p:grpSpPr>
      <p:sp>
        <p:nvSpPr>
          <p:cNvPr id="2" name="P_3#a5496427f?pid=6a952eb5d&amp;color=0,55,96&amp;vtp=1&amp;bt=1&amp;bbb=1"/>
          <p:cNvSpPr/>
          <p:nvPr/>
        </p:nvSpPr>
        <p:spPr>
          <a:xfrm>
            <a:off x="502920" y="1512000"/>
            <a:ext cx="10570464" cy="3287840"/>
          </a:xfrm>
          <a:prstGeom prst="rect">
            <a:avLst/>
          </a:prstGeom>
          <a:noFill/>
          <a:ln/>
        </p:spPr>
        <p:txBody>
          <a:bodyPr wrap="none" lIns="0" tIns="0" rIns="0" bIns="0" rtlCol="0" anchor="t"/>
          <a:lstStyle/>
          <a:p>
            <a:pPr algn="r">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对应练习见《巩固练》L49</a:t>
            </a:r>
            <a:endParaRPr lang="en-US" altLang="zh-CN" sz="1800" dirty="0"/>
          </a:p>
          <a:p>
            <a:pPr>
              <a:lnSpc>
                <a:spcPts val="3300"/>
              </a:lnSpc>
            </a:pPr>
            <a:r>
              <a:rPr lang="en-US" altLang="zh-CN" b="1" i="0">
                <a:solidFill>
                  <a:srgbClr val="003760"/>
                </a:solidFill>
                <a:latin typeface="Times New Roman" pitchFamily="34" charset="0"/>
                <a:ea typeface="微软雅黑" pitchFamily="34" charset="-122"/>
                <a:cs typeface="Times New Roman" pitchFamily="34" charset="-120"/>
              </a:rPr>
              <a:t>敲</a:t>
            </a:r>
            <a:r>
              <a:rPr lang="en-US" altLang="zh-CN" sz="1800" b="1" i="0">
                <a:solidFill>
                  <a:srgbClr val="003760"/>
                </a:solidFill>
                <a:latin typeface="Times New Roman" pitchFamily="34" charset="0"/>
                <a:ea typeface="微软雅黑" pitchFamily="34" charset="-122"/>
                <a:cs typeface="Times New Roman" pitchFamily="34" charset="-120"/>
              </a:rPr>
              <a:t>黑板</a:t>
            </a: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1"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1.课时任务：</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能够简要评价探险家们的成就并总结其优秀品质，掌握与主题相关的表达；理解语篇的主要</a:t>
            </a: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内容，理解文章中探讨的探险的目的与价值。</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1"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2.语篇导读：</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本文列举了两位探险家攀登珠穆朗玛峰的经历并引用了心理学家的话，分析探险家的探险“天</a:t>
            </a: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性”和探险活动的价值。</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1"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3.语言知识：</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confirm,</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crowd,</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attempt,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failure,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succeed</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in,</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take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one's</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life,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bring</a:t>
            </a:r>
            <a:r>
              <a:rPr kumimoji="0" lang="en-US" altLang="zh-CN" sz="1800" b="0" i="0" u="none" strike="noStrike" kern="1200" cap="none" spc="0" normalizeH="0" baseline="0" noProof="0">
                <a:ln>
                  <a:noFill/>
                </a:ln>
                <a:solidFill>
                  <a:srgbClr val="003760"/>
                </a:solidFill>
                <a:effectLst/>
                <a:uLnTx/>
                <a:uFillTx/>
                <a:latin typeface="Times New Roman" panose="02020603050405020304" pitchFamily="18" charset="0"/>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into</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focus，</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figure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out,</a:t>
            </a:r>
          </a:p>
          <a:p>
            <a:pPr marL="0" marR="0" lvl="0" indent="0" defTabSz="914400" rtl="0" eaLnBrk="1" fontAlgn="auto" latinLnBrk="0" hangingPunct="1">
              <a:lnSpc>
                <a:spcPts val="31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现在分词（短语）作结果状语，what引导名词性从句等。</a:t>
            </a:r>
            <a:endParaRPr lang="en-US" altLang="zh-CN" sz="1800" dirty="0"/>
          </a:p>
        </p:txBody>
      </p:sp>
    </p:spTree>
  </p:cSld>
  <p:clrMapOvr>
    <a:masterClrMapping/>
  </p:clrMapOvr>
  <p:transition>
    <p:fade/>
  </p:transition>
</p:sld>
</file>

<file path=ppt/slides/slide8.xml><?xml version="1.0" encoding="utf-8"?>
<p:sld xmlns:a="http://schemas.openxmlformats.org/drawingml/2006/main" xmlns:r="http://schemas.openxmlformats.org/officeDocument/2006/relationships" xmlns:p="http://schemas.openxmlformats.org/presentationml/2006/main">
  <p:cSld name="Slide 9">
    <p:spTree>
      <p:nvGrpSpPr>
        <p:cNvPr id="1" name=""/>
        <p:cNvGrpSpPr/>
        <p:nvPr/>
      </p:nvGrpSpPr>
      <p:grpSpPr>
        <a:xfrm>
          <a:off x="0" y="0"/>
          <a:ext cx="0" cy="0"/>
          <a:chOff x="0" y="0"/>
          <a:chExt cx="0" cy="0"/>
        </a:xfrm>
      </p:grpSpPr>
      <p:pic>
        <p:nvPicPr>
          <p:cNvPr id="2" name="P_4_BD#76e037b80?htil=1&amp;pid=9a04afabc&amp;color=0,55,96&amp;tib=255,255,255&amp;vtp=1&amp;hs=1&amp;hs=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8886170" y="1649160"/>
            <a:ext cx="2167128" cy="1472184"/>
          </a:xfrm>
          <a:prstGeom prst="rect">
            <a:avLst/>
          </a:prstGeom>
          <a:noFill/>
          <a:extLst>
            <a:ext uri="{909E8E84-426E-40DD-AFC4-6F175D3DCCD1}">
              <a14:hiddenFill xmlns:a14="http://schemas.microsoft.com/office/drawing/2010/main">
                <a:solidFill>
                  <a:schemeClr val="accent1">
                    <a:alpha val="0"/>
                  </a:schemeClr>
                </a:solidFill>
              </a14:hiddenFill>
            </a:ext>
          </a:extLst>
        </p:spPr>
      </p:pic>
      <p:sp>
        <p:nvSpPr>
          <p:cNvPr id="3" name="P_4_BD#76e037b80?htil=1&amp;pid=9a04afabc&amp;color=0,55,96&amp;vtp=1&amp;bt=1&amp;bbb=1&amp;hb=1&amp;hs=1"/>
          <p:cNvSpPr/>
          <p:nvPr/>
        </p:nvSpPr>
        <p:spPr>
          <a:xfrm>
            <a:off x="502920" y="1512000"/>
            <a:ext cx="8275320" cy="1608455"/>
          </a:xfrm>
          <a:prstGeom prst="rect">
            <a:avLst/>
          </a:prstGeom>
          <a:noFill/>
          <a:ln/>
        </p:spPr>
        <p:txBody>
          <a:bodyPr wrap="none" lIns="0" tIns="0" rIns="0" bIns="0" rtlCol="0" anchor="t"/>
          <a:lstStyle/>
          <a:p>
            <a:pPr algn="l">
              <a:lnSpc>
                <a:spcPts val="3300"/>
              </a:lnSpc>
            </a:pP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undead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fruitcake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rose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from</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darkness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history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impressed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the</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Antarctic</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Heritage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Trust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（南极遗产信托机构）</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with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its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immortality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（永生）.</a:t>
            </a:r>
            <a:endParaRPr lang="en-US" altLang="zh-CN" sz="1800" dirty="0"/>
          </a:p>
          <a:p>
            <a:pPr>
              <a:lnSpc>
                <a:spcPts val="33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We're</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all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aware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staying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power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fruitcake,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dessert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often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makes</a:t>
            </a:r>
            <a:r>
              <a:rPr lang="en-US" altLang="zh-CN" sz="1800" b="0" i="0">
                <a:solidFill>
                  <a:srgbClr val="003760"/>
                </a:solidFill>
                <a:latin typeface="SimSun" pitchFamily="34" charset="0"/>
                <a:ea typeface="SimSun" pitchFamily="34" charset="-122"/>
                <a:cs typeface="SimSun" pitchFamily="34" charset="-120"/>
              </a:rPr>
              <a:t> </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the</a:t>
            </a:r>
            <a:r>
              <a:rPr lang="en-US" altLang="zh-CN" b="0" i="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rounds</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during</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the</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holidays.The</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Antarctic</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Heritage</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Trust</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wanted</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to</a:t>
            </a:r>
            <a:r>
              <a:rPr lang="en-US" altLang="zh-CN" b="0" i="0" dirty="0">
                <a:solidFill>
                  <a:srgbClr val="003760"/>
                </a:solidFill>
                <a:latin typeface="SimSun" pitchFamily="34" charset="0"/>
                <a:ea typeface="SimSun" pitchFamily="34" charset="-122"/>
                <a:cs typeface="SimSun" pitchFamily="34" charset="-120"/>
              </a:rPr>
              <a:t> </a:t>
            </a:r>
            <a:r>
              <a:rPr lang="en-US" altLang="zh-CN" b="0" i="0">
                <a:solidFill>
                  <a:srgbClr val="003760"/>
                </a:solidFill>
                <a:latin typeface="Times New Roman" pitchFamily="34" charset="0"/>
                <a:ea typeface="微软雅黑" pitchFamily="34" charset="-122"/>
                <a:cs typeface="Times New Roman" pitchFamily="34" charset="-120"/>
              </a:rPr>
              <a:t>prove</a:t>
            </a:r>
            <a:r>
              <a:rPr lang="en-US" altLang="zh-CN" b="0" i="0">
                <a:solidFill>
                  <a:srgbClr val="003760"/>
                </a:solidFill>
                <a:latin typeface="SimSun" pitchFamily="34" charset="0"/>
                <a:ea typeface="SimSun" pitchFamily="34" charset="-122"/>
                <a:cs typeface="SimSun" pitchFamily="34" charset="-120"/>
              </a:rPr>
              <a:t> </a:t>
            </a:r>
            <a:r>
              <a:rPr lang="en-US" altLang="zh-CN" b="0" i="0">
                <a:solidFill>
                  <a:srgbClr val="003760"/>
                </a:solidFill>
                <a:latin typeface="Times New Roman" pitchFamily="34" charset="0"/>
                <a:ea typeface="微软雅黑" pitchFamily="34" charset="-122"/>
                <a:cs typeface="Times New Roman" pitchFamily="34" charset="-120"/>
              </a:rPr>
              <a:t>just</a:t>
            </a:r>
            <a:endParaRPr lang="en-US" altLang="zh-CN" dirty="0"/>
          </a:p>
        </p:txBody>
      </p:sp>
      <p:sp>
        <p:nvSpPr>
          <p:cNvPr id="4" name="P_4_BD#76e037b80?htil=1&amp;pid=9a04afabc&amp;color=0,55,96&amp;vtp=1&amp;bt=1&amp;bbb=1&amp;hb=1&amp;hs=1">
            <a:extLst>
              <a:ext uri="{FF2B5EF4-FFF2-40B4-BE49-F238E27FC236}">
                <a16:creationId xmlns:a16="http://schemas.microsoft.com/office/drawing/2014/main" id="{9AC41F0E-2F38-D53C-7B93-D270B9EB0488}"/>
              </a:ext>
            </a:extLst>
          </p:cNvPr>
          <p:cNvSpPr/>
          <p:nvPr/>
        </p:nvSpPr>
        <p:spPr>
          <a:xfrm>
            <a:off x="502920" y="3245296"/>
            <a:ext cx="10572016" cy="2027555"/>
          </a:xfrm>
          <a:prstGeom prst="rect">
            <a:avLst/>
          </a:prstGeom>
          <a:noFill/>
          <a:ln/>
        </p:spPr>
        <p:txBody>
          <a:bodyPr wrap="none" lIns="0" tIns="0" rIns="0" bIns="0" rtlCol="0" anchor="t"/>
          <a:lstStyle/>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how</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eternal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fruitcake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could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with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unveiling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（揭示）</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100-year-old</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sample</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found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building</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at</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Cape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Adare,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peninsula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（半岛）</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Antarctica.</a:t>
            </a:r>
            <a:endParaRPr lang="en-US" altLang="zh-CN" sz="1800" dirty="0"/>
          </a:p>
          <a:p>
            <a:pPr>
              <a:lnSpc>
                <a:spcPts val="33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The</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Trust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said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fruitcake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dated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back</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British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explorer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Robert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Falcon</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Scott's</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expedition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（探险</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which</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began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1910.The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rough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shape,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but</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researchers</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could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still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determine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brand.</a:t>
            </a:r>
            <a:r>
              <a:rPr lang="en-US" altLang="zh-CN" sz="1800" b="0" i="0">
                <a:solidFill>
                  <a:srgbClr val="003760"/>
                </a:solidFill>
                <a:latin typeface="Times New Roman" pitchFamily="34" charset="0"/>
                <a:ea typeface="微软雅黑" pitchFamily="34" charset="-122"/>
                <a:cs typeface="Times New Roman" pitchFamily="34" charset="-120"/>
              </a:rPr>
              <a:t>The</a:t>
            </a:r>
            <a:r>
              <a:rPr lang="en-US" altLang="zh-CN" sz="1800" b="0" i="0">
                <a:solidFill>
                  <a:srgbClr val="003760"/>
                </a:solidFill>
                <a:latin typeface="SimSun" pitchFamily="34" charset="0"/>
                <a:ea typeface="SimSun" pitchFamily="34" charset="-122"/>
                <a:cs typeface="SimSun" pitchFamily="34" charset="-120"/>
              </a:rPr>
              <a:t> </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Antarctic</a:t>
            </a:r>
            <a:r>
              <a:rPr lang="en-US" altLang="zh-CN" b="0" i="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Heritage</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Trust</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said,</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a:t>
            </a:r>
            <a:r>
              <a:rPr lang="en-US" altLang="zh-CN" b="0" i="0">
                <a:solidFill>
                  <a:srgbClr val="003760"/>
                </a:solidFill>
                <a:latin typeface="Times New Roman" pitchFamily="34" charset="0"/>
                <a:ea typeface="微软雅黑" pitchFamily="34" charset="-122"/>
                <a:cs typeface="Times New Roman" pitchFamily="34" charset="-120"/>
              </a:rPr>
              <a:t>The</a:t>
            </a:r>
            <a:r>
              <a:rPr lang="en-US" altLang="zh-CN" b="0" i="0">
                <a:solidFill>
                  <a:srgbClr val="003760"/>
                </a:solidFill>
                <a:latin typeface="SimSun" pitchFamily="34" charset="0"/>
                <a:ea typeface="SimSun" pitchFamily="34" charset="-122"/>
                <a:cs typeface="SimSun" pitchFamily="34" charset="-120"/>
              </a:rPr>
              <a:t> </a:t>
            </a:r>
            <a:r>
              <a:rPr lang="en-US" altLang="zh-CN" b="0" i="0">
                <a:solidFill>
                  <a:srgbClr val="003760"/>
                </a:solidFill>
                <a:latin typeface="Times New Roman" pitchFamily="34" charset="0"/>
                <a:ea typeface="微软雅黑" pitchFamily="34" charset="-122"/>
                <a:cs typeface="Times New Roman" pitchFamily="34" charset="-120"/>
              </a:rPr>
              <a:t>cake</a:t>
            </a:r>
            <a:r>
              <a:rPr lang="en-US" altLang="zh-CN" b="0" i="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itself</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looked</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and</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smelt</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（almost）</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edible.”</a:t>
            </a:r>
            <a:endParaRPr lang="en-US" altLang="zh-CN" dirty="0"/>
          </a:p>
        </p:txBody>
      </p:sp>
    </p:spTree>
  </p:cSld>
  <p:clrMapOvr>
    <a:masterClrMapping/>
  </p:clrMapOvr>
  <p:transition>
    <p:fade/>
  </p:transition>
</p:sld>
</file>

<file path=ppt/slides/slide9.xml><?xml version="1.0" encoding="utf-8"?>
<p:sld xmlns:a="http://schemas.openxmlformats.org/drawingml/2006/main" xmlns:r="http://schemas.openxmlformats.org/officeDocument/2006/relationships" xmlns:p="http://schemas.openxmlformats.org/presentationml/2006/main">
  <p:cSld name="Slide 11">
    <p:spTree>
      <p:nvGrpSpPr>
        <p:cNvPr id="1" name=""/>
        <p:cNvGrpSpPr/>
        <p:nvPr/>
      </p:nvGrpSpPr>
      <p:grpSpPr>
        <a:xfrm>
          <a:off x="0" y="0"/>
          <a:ext cx="0" cy="0"/>
          <a:chOff x="0" y="0"/>
          <a:chExt cx="0" cy="0"/>
        </a:xfrm>
      </p:grpSpPr>
      <p:sp>
        <p:nvSpPr>
          <p:cNvPr id="2" name="P_4_BD#76e037b80?pid=9a04afabc&amp;color=0,55,96&amp;mp=1&amp;vtp=1&amp;bt=1&amp;bbb=1&amp;hb=1"/>
          <p:cNvSpPr/>
          <p:nvPr/>
        </p:nvSpPr>
        <p:spPr>
          <a:xfrm>
            <a:off x="502920" y="1508760"/>
            <a:ext cx="10570464" cy="1189355"/>
          </a:xfrm>
          <a:prstGeom prst="rect">
            <a:avLst/>
          </a:prstGeom>
          <a:noFill/>
          <a:ln/>
        </p:spPr>
        <p:txBody>
          <a:bodyPr wrap="none" lIns="0" tIns="0" rIns="0" bIns="0" rtlCol="0" anchor="t"/>
          <a:lstStyle/>
          <a:p>
            <a:pPr algn="l">
              <a:lnSpc>
                <a:spcPts val="3300"/>
              </a:lnSpc>
            </a:pP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cake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survived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all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these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many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years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excellent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condition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since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undergone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conservation</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effort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stabilise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paper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wrapping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container.The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fruitcake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ideal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high-energy</a:t>
            </a:r>
            <a:r>
              <a:rPr lang="en-US" altLang="zh-CN" sz="1800" b="0" i="0">
                <a:solidFill>
                  <a:srgbClr val="003760"/>
                </a:solidFill>
                <a:latin typeface="SimSun" pitchFamily="34" charset="0"/>
                <a:ea typeface="SimSun" pitchFamily="34" charset="-122"/>
                <a:cs typeface="SimSun" pitchFamily="34" charset="-120"/>
              </a:rPr>
              <a:t> </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food</a:t>
            </a:r>
            <a:r>
              <a:rPr lang="en-US" altLang="zh-CN" b="0" i="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for</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Antarctic</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conditions,</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and</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is</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still</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a</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favourite</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item</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on</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modern</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trips</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to</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the</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Ice.</a:t>
            </a:r>
            <a:endParaRPr lang="en-US" altLang="zh-CN" dirty="0"/>
          </a:p>
        </p:txBody>
      </p:sp>
    </p:spTree>
  </p:cSld>
  <p:clrMapOvr>
    <a:masterClrMapping/>
  </p:clrMapOvr>
  <p:transition>
    <p:fade/>
  </p:transition>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2</TotalTime>
  <Words>1886</Words>
  <Application>Microsoft Office PowerPoint</Application>
  <PresentationFormat>宽屏</PresentationFormat>
  <Paragraphs>262</Paragraphs>
  <Slides>31</Slides>
  <Notes>31</Notes>
  <HiddenSlides>0</HiddenSlides>
  <MMClips>0</MMClips>
  <ScaleCrop>false</ScaleCrop>
  <HeadingPairs>
    <vt:vector size="6" baseType="variant">
      <vt:variant>
        <vt:lpstr>已用的字体</vt:lpstr>
      </vt:variant>
      <vt:variant>
        <vt:i4>8</vt:i4>
      </vt:variant>
      <vt:variant>
        <vt:lpstr>主题</vt:lpstr>
      </vt:variant>
      <vt:variant>
        <vt:i4>1</vt:i4>
      </vt:variant>
      <vt:variant>
        <vt:lpstr>幻灯片标题</vt:lpstr>
      </vt:variant>
      <vt:variant>
        <vt:i4>31</vt:i4>
      </vt:variant>
    </vt:vector>
  </HeadingPairs>
  <TitlesOfParts>
    <vt:vector size="40" baseType="lpstr">
      <vt:lpstr>Arial (正文)</vt:lpstr>
      <vt:lpstr>SimSun</vt:lpstr>
      <vt:lpstr>微软雅黑</vt:lpstr>
      <vt:lpstr>印品黑体</vt:lpstr>
      <vt:lpstr>Arial</vt:lpstr>
      <vt:lpstr>Calibri</vt:lpstr>
      <vt:lpstr>Cambria Math</vt:lpstr>
      <vt:lpstr>Times New Roman</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subject/>
  <dc:creator/>
  <cp:keywords/>
  <dc:description/>
  <cp:lastModifiedBy>Administrator</cp:lastModifiedBy>
  <cp:revision>2</cp:revision>
  <dcterms:created xsi:type="dcterms:W3CDTF">2024-10-09T06:52:09Z</dcterms:created>
  <dcterms:modified xsi:type="dcterms:W3CDTF">2024-10-09T06:54:58Z</dcterms:modified>
  <cp:category/>
  <cp:contentStatus/>
</cp:coreProperties>
</file>